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1"/>
  </p:notesMasterIdLst>
  <p:sldIdLst>
    <p:sldId id="528" r:id="rId3"/>
    <p:sldId id="534" r:id="rId4"/>
    <p:sldId id="548" r:id="rId5"/>
    <p:sldId id="533" r:id="rId6"/>
    <p:sldId id="519" r:id="rId7"/>
    <p:sldId id="536" r:id="rId8"/>
    <p:sldId id="537" r:id="rId9"/>
    <p:sldId id="538" r:id="rId10"/>
    <p:sldId id="539" r:id="rId11"/>
    <p:sldId id="540" r:id="rId12"/>
    <p:sldId id="541" r:id="rId13"/>
    <p:sldId id="542" r:id="rId14"/>
    <p:sldId id="543" r:id="rId15"/>
    <p:sldId id="544" r:id="rId16"/>
    <p:sldId id="545" r:id="rId17"/>
    <p:sldId id="549" r:id="rId18"/>
    <p:sldId id="546" r:id="rId19"/>
    <p:sldId id="54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757" autoAdjust="0"/>
    <p:restoredTop sz="94629"/>
  </p:normalViewPr>
  <p:slideViewPr>
    <p:cSldViewPr snapToGrid="0" snapToObjects="1">
      <p:cViewPr>
        <p:scale>
          <a:sx n="81" d="100"/>
          <a:sy n="81" d="100"/>
        </p:scale>
        <p:origin x="-144" y="96"/>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9" d="100"/>
          <a:sy n="99" d="100"/>
        </p:scale>
        <p:origin x="3064" y="18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5EB5EE-EDA6-594D-AE79-9A49337D1A93}" type="datetimeFigureOut">
              <a:rPr lang="en-GB" smtClean="0"/>
              <a:pPr/>
              <a:t>05/08/2020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C4B0D8-8826-C34F-BE12-2C0BF9EEBCE9}" type="slidenum">
              <a:rPr lang="en-GB" smtClean="0"/>
              <a:pPr/>
              <a:t>‹#›</a:t>
            </a:fld>
            <a:endParaRPr lang="en-GB"/>
          </a:p>
        </p:txBody>
      </p:sp>
    </p:spTree>
    <p:extLst>
      <p:ext uri="{BB962C8B-B14F-4D97-AF65-F5344CB8AC3E}">
        <p14:creationId xmlns="" xmlns:p14="http://schemas.microsoft.com/office/powerpoint/2010/main" val="3903252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F562A1-4BE5-1E4D-8574-F87D9C2A348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 xmlns:a16="http://schemas.microsoft.com/office/drawing/2014/main" id="{92194109-5C5E-294F-A0C5-3829D5071D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5" name="Footer Placeholder 4">
            <a:extLst>
              <a:ext uri="{FF2B5EF4-FFF2-40B4-BE49-F238E27FC236}">
                <a16:creationId xmlns="" xmlns:a16="http://schemas.microsoft.com/office/drawing/2014/main" id="{6331163E-5987-8244-A0FF-55A76E3687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91834376-3939-574B-89A5-AC40C1FA9B57}"/>
              </a:ext>
            </a:extLst>
          </p:cNvPr>
          <p:cNvSpPr>
            <a:spLocks noGrp="1"/>
          </p:cNvSpPr>
          <p:nvPr>
            <p:ph type="sldNum" sz="quarter" idx="12"/>
          </p:nvPr>
        </p:nvSpPr>
        <p:spPr>
          <a:xfrm>
            <a:off x="8610600" y="6356350"/>
            <a:ext cx="2743200" cy="365125"/>
          </a:xfrm>
          <a:prstGeom prst="rect">
            <a:avLst/>
          </a:prstGeom>
        </p:spPr>
        <p:txBody>
          <a:bodyPr/>
          <a:lstStyle/>
          <a:p>
            <a:fld id="{7857DA8B-5256-8D49-AB32-C721F37B6F78}" type="slidenum">
              <a:rPr lang="en-GB" smtClean="0"/>
              <a:pPr/>
              <a:t>‹#›</a:t>
            </a:fld>
            <a:endParaRPr lang="en-GB"/>
          </a:p>
        </p:txBody>
      </p:sp>
      <p:sp>
        <p:nvSpPr>
          <p:cNvPr id="7" name="Date Placeholder 1">
            <a:extLst>
              <a:ext uri="{FF2B5EF4-FFF2-40B4-BE49-F238E27FC236}">
                <a16:creationId xmlns="" xmlns:a16="http://schemas.microsoft.com/office/drawing/2014/main" id="{E548F209-2D29-E24D-982F-ADD8E303B502}"/>
              </a:ext>
            </a:extLst>
          </p:cNvPr>
          <p:cNvSpPr>
            <a:spLocks noGrp="1"/>
          </p:cNvSpPr>
          <p:nvPr>
            <p:ph type="dt" sz="half" idx="2"/>
          </p:nvPr>
        </p:nvSpPr>
        <p:spPr>
          <a:xfrm>
            <a:off x="838200" y="6310312"/>
            <a:ext cx="2743200" cy="365125"/>
          </a:xfrm>
          <a:prstGeom prst="rect">
            <a:avLst/>
          </a:prstGeom>
        </p:spPr>
        <p:txBody>
          <a:bodyPr/>
          <a:lstStyle>
            <a:lvl1pPr>
              <a:defRPr sz="1050" b="1"/>
            </a:lvl1pPr>
          </a:lstStyle>
          <a:p>
            <a:r>
              <a:rPr lang="en-GB"/>
              <a:t>© www.next100naijabrands.com </a:t>
            </a:r>
            <a:endParaRPr lang="en-GB" dirty="0"/>
          </a:p>
        </p:txBody>
      </p:sp>
    </p:spTree>
    <p:extLst>
      <p:ext uri="{BB962C8B-B14F-4D97-AF65-F5344CB8AC3E}">
        <p14:creationId xmlns="" xmlns:p14="http://schemas.microsoft.com/office/powerpoint/2010/main" val="1122231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4601609-3650-D748-8296-E051AAF7119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 xmlns:a16="http://schemas.microsoft.com/office/drawing/2014/main" id="{D88C171D-160F-4743-9466-1393E177400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 xmlns:a16="http://schemas.microsoft.com/office/drawing/2014/main" id="{CE8E0463-8FD7-DE4D-BCC4-BC80965181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0E56C95B-9C2F-C14D-81E2-0A005189EBCA}"/>
              </a:ext>
            </a:extLst>
          </p:cNvPr>
          <p:cNvSpPr>
            <a:spLocks noGrp="1"/>
          </p:cNvSpPr>
          <p:nvPr>
            <p:ph type="sldNum" sz="quarter" idx="12"/>
          </p:nvPr>
        </p:nvSpPr>
        <p:spPr>
          <a:xfrm>
            <a:off x="8610600" y="6356350"/>
            <a:ext cx="2743200" cy="365125"/>
          </a:xfrm>
          <a:prstGeom prst="rect">
            <a:avLst/>
          </a:prstGeom>
        </p:spPr>
        <p:txBody>
          <a:bodyPr/>
          <a:lstStyle/>
          <a:p>
            <a:fld id="{7857DA8B-5256-8D49-AB32-C721F37B6F78}" type="slidenum">
              <a:rPr lang="en-GB" smtClean="0"/>
              <a:pPr/>
              <a:t>‹#›</a:t>
            </a:fld>
            <a:endParaRPr lang="en-GB"/>
          </a:p>
        </p:txBody>
      </p:sp>
      <p:sp>
        <p:nvSpPr>
          <p:cNvPr id="7" name="Date Placeholder 1">
            <a:extLst>
              <a:ext uri="{FF2B5EF4-FFF2-40B4-BE49-F238E27FC236}">
                <a16:creationId xmlns="" xmlns:a16="http://schemas.microsoft.com/office/drawing/2014/main" id="{FBE0A046-69F6-E94A-BB0B-23FD9688CE98}"/>
              </a:ext>
            </a:extLst>
          </p:cNvPr>
          <p:cNvSpPr>
            <a:spLocks noGrp="1"/>
          </p:cNvSpPr>
          <p:nvPr>
            <p:ph type="dt" sz="half" idx="2"/>
          </p:nvPr>
        </p:nvSpPr>
        <p:spPr>
          <a:xfrm>
            <a:off x="838200" y="6310312"/>
            <a:ext cx="2743200" cy="365125"/>
          </a:xfrm>
          <a:prstGeom prst="rect">
            <a:avLst/>
          </a:prstGeom>
        </p:spPr>
        <p:txBody>
          <a:bodyPr/>
          <a:lstStyle>
            <a:lvl1pPr>
              <a:defRPr sz="1050" b="1"/>
            </a:lvl1pPr>
          </a:lstStyle>
          <a:p>
            <a:r>
              <a:rPr lang="en-GB"/>
              <a:t>© www.next100naijabrands.com </a:t>
            </a:r>
            <a:endParaRPr lang="en-GB" dirty="0"/>
          </a:p>
        </p:txBody>
      </p:sp>
    </p:spTree>
    <p:extLst>
      <p:ext uri="{BB962C8B-B14F-4D97-AF65-F5344CB8AC3E}">
        <p14:creationId xmlns="" xmlns:p14="http://schemas.microsoft.com/office/powerpoint/2010/main" val="1697267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D87D50-82B6-1A49-A507-8E2858E5A26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 xmlns:a16="http://schemas.microsoft.com/office/drawing/2014/main" id="{03141245-1670-094A-BCE9-6256B9C968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Footer Placeholder 4">
            <a:extLst>
              <a:ext uri="{FF2B5EF4-FFF2-40B4-BE49-F238E27FC236}">
                <a16:creationId xmlns="" xmlns:a16="http://schemas.microsoft.com/office/drawing/2014/main" id="{41200901-70BC-7842-8043-B816765825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36EF31D7-069B-7944-92CB-AA35D3620937}"/>
              </a:ext>
            </a:extLst>
          </p:cNvPr>
          <p:cNvSpPr>
            <a:spLocks noGrp="1"/>
          </p:cNvSpPr>
          <p:nvPr>
            <p:ph type="sldNum" sz="quarter" idx="12"/>
          </p:nvPr>
        </p:nvSpPr>
        <p:spPr>
          <a:xfrm>
            <a:off x="8610600" y="6356350"/>
            <a:ext cx="2743200" cy="365125"/>
          </a:xfrm>
          <a:prstGeom prst="rect">
            <a:avLst/>
          </a:prstGeom>
        </p:spPr>
        <p:txBody>
          <a:bodyPr/>
          <a:lstStyle/>
          <a:p>
            <a:fld id="{7857DA8B-5256-8D49-AB32-C721F37B6F78}" type="slidenum">
              <a:rPr lang="en-GB" smtClean="0"/>
              <a:pPr/>
              <a:t>‹#›</a:t>
            </a:fld>
            <a:endParaRPr lang="en-GB"/>
          </a:p>
        </p:txBody>
      </p:sp>
      <p:sp>
        <p:nvSpPr>
          <p:cNvPr id="7" name="Date Placeholder 1">
            <a:extLst>
              <a:ext uri="{FF2B5EF4-FFF2-40B4-BE49-F238E27FC236}">
                <a16:creationId xmlns="" xmlns:a16="http://schemas.microsoft.com/office/drawing/2014/main" id="{F82B8688-CB32-D144-9EC1-1917CBD3CA70}"/>
              </a:ext>
            </a:extLst>
          </p:cNvPr>
          <p:cNvSpPr>
            <a:spLocks noGrp="1"/>
          </p:cNvSpPr>
          <p:nvPr>
            <p:ph type="dt" sz="half" idx="2"/>
          </p:nvPr>
        </p:nvSpPr>
        <p:spPr>
          <a:xfrm>
            <a:off x="838200" y="6310312"/>
            <a:ext cx="2743200" cy="365125"/>
          </a:xfrm>
          <a:prstGeom prst="rect">
            <a:avLst/>
          </a:prstGeom>
        </p:spPr>
        <p:txBody>
          <a:bodyPr/>
          <a:lstStyle>
            <a:lvl1pPr>
              <a:defRPr sz="1050" b="1"/>
            </a:lvl1pPr>
          </a:lstStyle>
          <a:p>
            <a:r>
              <a:rPr lang="en-GB"/>
              <a:t>© www.next100naijabrands.com </a:t>
            </a:r>
            <a:endParaRPr lang="en-GB" dirty="0"/>
          </a:p>
        </p:txBody>
      </p:sp>
    </p:spTree>
    <p:extLst>
      <p:ext uri="{BB962C8B-B14F-4D97-AF65-F5344CB8AC3E}">
        <p14:creationId xmlns="" xmlns:p14="http://schemas.microsoft.com/office/powerpoint/2010/main" val="1244575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4E71F8-8D2F-8943-8A45-56D9D76065D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 xmlns:a16="http://schemas.microsoft.com/office/drawing/2014/main" id="{052FE36D-BE4B-B346-A676-E4017D490B5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 xmlns:a16="http://schemas.microsoft.com/office/drawing/2014/main" id="{C5A6BCFF-E360-EA45-81C1-1FEDAEF42F3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 xmlns:a16="http://schemas.microsoft.com/office/drawing/2014/main" id="{26D33442-57E8-3148-A101-55D7670E523D}"/>
              </a:ext>
            </a:extLst>
          </p:cNvPr>
          <p:cNvSpPr>
            <a:spLocks noGrp="1"/>
          </p:cNvSpPr>
          <p:nvPr>
            <p:ph type="dt" sz="half" idx="10"/>
          </p:nvPr>
        </p:nvSpPr>
        <p:spPr>
          <a:xfrm>
            <a:off x="838200" y="6356350"/>
            <a:ext cx="2743200" cy="365125"/>
          </a:xfrm>
          <a:prstGeom prst="rect">
            <a:avLst/>
          </a:prstGeom>
        </p:spPr>
        <p:txBody>
          <a:bodyPr/>
          <a:lstStyle/>
          <a:p>
            <a:fld id="{731A1FF0-607C-AC43-9189-FD91FBBDB77F}" type="datetimeFigureOut">
              <a:rPr lang="en-GB" smtClean="0"/>
              <a:pPr/>
              <a:t>05/08/2020</a:t>
            </a:fld>
            <a:endParaRPr lang="en-GB"/>
          </a:p>
        </p:txBody>
      </p:sp>
      <p:sp>
        <p:nvSpPr>
          <p:cNvPr id="6" name="Footer Placeholder 5">
            <a:extLst>
              <a:ext uri="{FF2B5EF4-FFF2-40B4-BE49-F238E27FC236}">
                <a16:creationId xmlns="" xmlns:a16="http://schemas.microsoft.com/office/drawing/2014/main" id="{7160B58A-96F6-6643-A129-F11295AE00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E01B801A-F5BA-334F-B787-769D57F166EC}"/>
              </a:ext>
            </a:extLst>
          </p:cNvPr>
          <p:cNvSpPr>
            <a:spLocks noGrp="1"/>
          </p:cNvSpPr>
          <p:nvPr>
            <p:ph type="sldNum" sz="quarter" idx="12"/>
          </p:nvPr>
        </p:nvSpPr>
        <p:spPr>
          <a:xfrm>
            <a:off x="8610600" y="6356350"/>
            <a:ext cx="2743200" cy="365125"/>
          </a:xfrm>
          <a:prstGeom prst="rect">
            <a:avLst/>
          </a:prstGeom>
        </p:spPr>
        <p:txBody>
          <a:bodyPr/>
          <a:lstStyle/>
          <a:p>
            <a:fld id="{7857DA8B-5256-8D49-AB32-C721F37B6F78}" type="slidenum">
              <a:rPr lang="en-GB" smtClean="0"/>
              <a:pPr/>
              <a:t>‹#›</a:t>
            </a:fld>
            <a:endParaRPr lang="en-GB"/>
          </a:p>
        </p:txBody>
      </p:sp>
    </p:spTree>
    <p:extLst>
      <p:ext uri="{BB962C8B-B14F-4D97-AF65-F5344CB8AC3E}">
        <p14:creationId xmlns="" xmlns:p14="http://schemas.microsoft.com/office/powerpoint/2010/main" val="1307374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E55463-AE98-3A4A-9827-9C52BB456DF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 xmlns:a16="http://schemas.microsoft.com/office/drawing/2014/main" id="{1B8A64DF-92FE-FF46-932F-6EF2CF214F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 xmlns:a16="http://schemas.microsoft.com/office/drawing/2014/main" id="{27E65D9E-0620-0140-AA28-AD6DF22199C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 xmlns:a16="http://schemas.microsoft.com/office/drawing/2014/main" id="{BD9561C5-BF14-2E46-B847-53E8CC8CCD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 xmlns:a16="http://schemas.microsoft.com/office/drawing/2014/main" id="{37D591E8-C6E8-8942-8B40-DC831CE5CAB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 xmlns:a16="http://schemas.microsoft.com/office/drawing/2014/main" id="{BA6F0FBE-A01A-794E-8265-A264BE05E2E3}"/>
              </a:ext>
            </a:extLst>
          </p:cNvPr>
          <p:cNvSpPr>
            <a:spLocks noGrp="1"/>
          </p:cNvSpPr>
          <p:nvPr>
            <p:ph type="dt" sz="half" idx="10"/>
          </p:nvPr>
        </p:nvSpPr>
        <p:spPr>
          <a:xfrm>
            <a:off x="838200" y="6356350"/>
            <a:ext cx="2743200" cy="365125"/>
          </a:xfrm>
          <a:prstGeom prst="rect">
            <a:avLst/>
          </a:prstGeom>
        </p:spPr>
        <p:txBody>
          <a:bodyPr/>
          <a:lstStyle/>
          <a:p>
            <a:fld id="{731A1FF0-607C-AC43-9189-FD91FBBDB77F}" type="datetimeFigureOut">
              <a:rPr lang="en-GB" smtClean="0"/>
              <a:pPr/>
              <a:t>05/08/2020</a:t>
            </a:fld>
            <a:endParaRPr lang="en-GB"/>
          </a:p>
        </p:txBody>
      </p:sp>
      <p:sp>
        <p:nvSpPr>
          <p:cNvPr id="8" name="Footer Placeholder 7">
            <a:extLst>
              <a:ext uri="{FF2B5EF4-FFF2-40B4-BE49-F238E27FC236}">
                <a16:creationId xmlns="" xmlns:a16="http://schemas.microsoft.com/office/drawing/2014/main" id="{B965C301-A601-2A46-BE5C-81092190332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 xmlns:a16="http://schemas.microsoft.com/office/drawing/2014/main" id="{44614218-6D5C-6B4E-A9D3-F8C9D6B50C7D}"/>
              </a:ext>
            </a:extLst>
          </p:cNvPr>
          <p:cNvSpPr>
            <a:spLocks noGrp="1"/>
          </p:cNvSpPr>
          <p:nvPr>
            <p:ph type="sldNum" sz="quarter" idx="12"/>
          </p:nvPr>
        </p:nvSpPr>
        <p:spPr>
          <a:xfrm>
            <a:off x="8610600" y="6356350"/>
            <a:ext cx="2743200" cy="365125"/>
          </a:xfrm>
          <a:prstGeom prst="rect">
            <a:avLst/>
          </a:prstGeom>
        </p:spPr>
        <p:txBody>
          <a:bodyPr/>
          <a:lstStyle/>
          <a:p>
            <a:fld id="{7857DA8B-5256-8D49-AB32-C721F37B6F78}" type="slidenum">
              <a:rPr lang="en-GB" smtClean="0"/>
              <a:pPr/>
              <a:t>‹#›</a:t>
            </a:fld>
            <a:endParaRPr lang="en-GB"/>
          </a:p>
        </p:txBody>
      </p:sp>
    </p:spTree>
    <p:extLst>
      <p:ext uri="{BB962C8B-B14F-4D97-AF65-F5344CB8AC3E}">
        <p14:creationId xmlns="" xmlns:p14="http://schemas.microsoft.com/office/powerpoint/2010/main" val="1474528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EAAFA4-823C-6B4A-83B3-E2524746273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 xmlns:a16="http://schemas.microsoft.com/office/drawing/2014/main" id="{87EDFACC-8C84-0C4E-95D1-C57810F2E5E6}"/>
              </a:ext>
            </a:extLst>
          </p:cNvPr>
          <p:cNvSpPr>
            <a:spLocks noGrp="1"/>
          </p:cNvSpPr>
          <p:nvPr>
            <p:ph type="dt" sz="half" idx="10"/>
          </p:nvPr>
        </p:nvSpPr>
        <p:spPr>
          <a:xfrm>
            <a:off x="838200" y="6356350"/>
            <a:ext cx="2743200" cy="365125"/>
          </a:xfrm>
          <a:prstGeom prst="rect">
            <a:avLst/>
          </a:prstGeom>
        </p:spPr>
        <p:txBody>
          <a:bodyPr/>
          <a:lstStyle/>
          <a:p>
            <a:fld id="{731A1FF0-607C-AC43-9189-FD91FBBDB77F}" type="datetimeFigureOut">
              <a:rPr lang="en-GB" smtClean="0"/>
              <a:pPr/>
              <a:t>05/08/2020</a:t>
            </a:fld>
            <a:endParaRPr lang="en-GB"/>
          </a:p>
        </p:txBody>
      </p:sp>
      <p:sp>
        <p:nvSpPr>
          <p:cNvPr id="4" name="Footer Placeholder 3">
            <a:extLst>
              <a:ext uri="{FF2B5EF4-FFF2-40B4-BE49-F238E27FC236}">
                <a16:creationId xmlns="" xmlns:a16="http://schemas.microsoft.com/office/drawing/2014/main" id="{9F541B8D-2570-9549-BA72-2803CE1D4C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 xmlns:a16="http://schemas.microsoft.com/office/drawing/2014/main" id="{B27924A6-789A-6842-9B13-15E1B083EDEA}"/>
              </a:ext>
            </a:extLst>
          </p:cNvPr>
          <p:cNvSpPr>
            <a:spLocks noGrp="1"/>
          </p:cNvSpPr>
          <p:nvPr>
            <p:ph type="sldNum" sz="quarter" idx="12"/>
          </p:nvPr>
        </p:nvSpPr>
        <p:spPr>
          <a:xfrm>
            <a:off x="8610600" y="6356350"/>
            <a:ext cx="2743200" cy="365125"/>
          </a:xfrm>
          <a:prstGeom prst="rect">
            <a:avLst/>
          </a:prstGeom>
        </p:spPr>
        <p:txBody>
          <a:bodyPr/>
          <a:lstStyle/>
          <a:p>
            <a:fld id="{7857DA8B-5256-8D49-AB32-C721F37B6F78}" type="slidenum">
              <a:rPr lang="en-GB" smtClean="0"/>
              <a:pPr/>
              <a:t>‹#›</a:t>
            </a:fld>
            <a:endParaRPr lang="en-GB"/>
          </a:p>
        </p:txBody>
      </p:sp>
    </p:spTree>
    <p:extLst>
      <p:ext uri="{BB962C8B-B14F-4D97-AF65-F5344CB8AC3E}">
        <p14:creationId xmlns="" xmlns:p14="http://schemas.microsoft.com/office/powerpoint/2010/main" val="3409941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372C4595-4083-3A46-A876-DA566B030728}"/>
              </a:ext>
            </a:extLst>
          </p:cNvPr>
          <p:cNvSpPr>
            <a:spLocks noGrp="1"/>
          </p:cNvSpPr>
          <p:nvPr>
            <p:ph type="dt" sz="half" idx="10"/>
          </p:nvPr>
        </p:nvSpPr>
        <p:spPr>
          <a:xfrm>
            <a:off x="907473" y="5040169"/>
            <a:ext cx="2743200" cy="365125"/>
          </a:xfrm>
          <a:prstGeom prst="rect">
            <a:avLst/>
          </a:prstGeom>
        </p:spPr>
        <p:txBody>
          <a:bodyPr/>
          <a:lstStyle>
            <a:lvl1pPr>
              <a:defRPr sz="1050" b="1"/>
            </a:lvl1pPr>
          </a:lstStyle>
          <a:p>
            <a:r>
              <a:rPr lang="en-GB"/>
              <a:t>© www.next100naijabrands.com </a:t>
            </a:r>
            <a:endParaRPr lang="en-GB" dirty="0"/>
          </a:p>
        </p:txBody>
      </p:sp>
      <p:sp>
        <p:nvSpPr>
          <p:cNvPr id="3" name="Footer Placeholder 2">
            <a:extLst>
              <a:ext uri="{FF2B5EF4-FFF2-40B4-BE49-F238E27FC236}">
                <a16:creationId xmlns="" xmlns:a16="http://schemas.microsoft.com/office/drawing/2014/main" id="{DE1F6964-005C-7143-8535-A6C4D5C99FB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 xmlns:a16="http://schemas.microsoft.com/office/drawing/2014/main" id="{84E232D5-963A-884B-BF5F-D3EC3C51651D}"/>
              </a:ext>
            </a:extLst>
          </p:cNvPr>
          <p:cNvSpPr>
            <a:spLocks noGrp="1"/>
          </p:cNvSpPr>
          <p:nvPr>
            <p:ph type="sldNum" sz="quarter" idx="12"/>
          </p:nvPr>
        </p:nvSpPr>
        <p:spPr>
          <a:xfrm>
            <a:off x="8610600" y="6356350"/>
            <a:ext cx="2743200" cy="365125"/>
          </a:xfrm>
          <a:prstGeom prst="rect">
            <a:avLst/>
          </a:prstGeom>
        </p:spPr>
        <p:txBody>
          <a:bodyPr/>
          <a:lstStyle/>
          <a:p>
            <a:fld id="{7857DA8B-5256-8D49-AB32-C721F37B6F78}" type="slidenum">
              <a:rPr lang="en-GB" smtClean="0"/>
              <a:pPr/>
              <a:t>‹#›</a:t>
            </a:fld>
            <a:endParaRPr lang="en-GB"/>
          </a:p>
        </p:txBody>
      </p:sp>
    </p:spTree>
    <p:extLst>
      <p:ext uri="{BB962C8B-B14F-4D97-AF65-F5344CB8AC3E}">
        <p14:creationId xmlns="" xmlns:p14="http://schemas.microsoft.com/office/powerpoint/2010/main" val="2025421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D6BCDC-B0C8-D743-803F-CFC31675CDD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 xmlns:a16="http://schemas.microsoft.com/office/drawing/2014/main" id="{82C550F1-EEF4-2C41-A562-1ECA627375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 xmlns:a16="http://schemas.microsoft.com/office/drawing/2014/main" id="{5E110543-A014-3246-B731-31E4F66D5E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4281FBB2-48E9-1149-8ACF-E772078E9DF7}"/>
              </a:ext>
            </a:extLst>
          </p:cNvPr>
          <p:cNvSpPr>
            <a:spLocks noGrp="1"/>
          </p:cNvSpPr>
          <p:nvPr>
            <p:ph type="dt" sz="half" idx="10"/>
          </p:nvPr>
        </p:nvSpPr>
        <p:spPr>
          <a:xfrm>
            <a:off x="838200" y="6356350"/>
            <a:ext cx="2743200" cy="365125"/>
          </a:xfrm>
          <a:prstGeom prst="rect">
            <a:avLst/>
          </a:prstGeom>
        </p:spPr>
        <p:txBody>
          <a:bodyPr/>
          <a:lstStyle/>
          <a:p>
            <a:fld id="{731A1FF0-607C-AC43-9189-FD91FBBDB77F}" type="datetimeFigureOut">
              <a:rPr lang="en-GB" smtClean="0"/>
              <a:pPr/>
              <a:t>05/08/2020</a:t>
            </a:fld>
            <a:endParaRPr lang="en-GB"/>
          </a:p>
        </p:txBody>
      </p:sp>
      <p:sp>
        <p:nvSpPr>
          <p:cNvPr id="6" name="Footer Placeholder 5">
            <a:extLst>
              <a:ext uri="{FF2B5EF4-FFF2-40B4-BE49-F238E27FC236}">
                <a16:creationId xmlns="" xmlns:a16="http://schemas.microsoft.com/office/drawing/2014/main" id="{7B32D00D-1E98-204D-8739-EF7A7D096F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35259CA9-BA2A-1D4E-AB48-3A1386C52E1A}"/>
              </a:ext>
            </a:extLst>
          </p:cNvPr>
          <p:cNvSpPr>
            <a:spLocks noGrp="1"/>
          </p:cNvSpPr>
          <p:nvPr>
            <p:ph type="sldNum" sz="quarter" idx="12"/>
          </p:nvPr>
        </p:nvSpPr>
        <p:spPr>
          <a:xfrm>
            <a:off x="8610600" y="6356350"/>
            <a:ext cx="2743200" cy="365125"/>
          </a:xfrm>
          <a:prstGeom prst="rect">
            <a:avLst/>
          </a:prstGeom>
        </p:spPr>
        <p:txBody>
          <a:bodyPr/>
          <a:lstStyle/>
          <a:p>
            <a:fld id="{7857DA8B-5256-8D49-AB32-C721F37B6F78}" type="slidenum">
              <a:rPr lang="en-GB" smtClean="0"/>
              <a:pPr/>
              <a:t>‹#›</a:t>
            </a:fld>
            <a:endParaRPr lang="en-GB"/>
          </a:p>
        </p:txBody>
      </p:sp>
    </p:spTree>
    <p:extLst>
      <p:ext uri="{BB962C8B-B14F-4D97-AF65-F5344CB8AC3E}">
        <p14:creationId xmlns="" xmlns:p14="http://schemas.microsoft.com/office/powerpoint/2010/main" val="2107976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540904-959E-744A-8BDD-7EDBC979ADA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 xmlns:a16="http://schemas.microsoft.com/office/drawing/2014/main" id="{752AE358-CE4A-5043-83CB-E923C35407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 xmlns:a16="http://schemas.microsoft.com/office/drawing/2014/main" id="{F619318C-FEFC-9844-A85C-F41BC23556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1F90C496-9516-8C4D-884B-69834C7C2883}"/>
              </a:ext>
            </a:extLst>
          </p:cNvPr>
          <p:cNvSpPr>
            <a:spLocks noGrp="1"/>
          </p:cNvSpPr>
          <p:nvPr>
            <p:ph type="dt" sz="half" idx="10"/>
          </p:nvPr>
        </p:nvSpPr>
        <p:spPr>
          <a:xfrm>
            <a:off x="838200" y="6356350"/>
            <a:ext cx="2743200" cy="365125"/>
          </a:xfrm>
          <a:prstGeom prst="rect">
            <a:avLst/>
          </a:prstGeom>
        </p:spPr>
        <p:txBody>
          <a:bodyPr/>
          <a:lstStyle/>
          <a:p>
            <a:fld id="{731A1FF0-607C-AC43-9189-FD91FBBDB77F}" type="datetimeFigureOut">
              <a:rPr lang="en-GB" smtClean="0"/>
              <a:pPr/>
              <a:t>05/08/2020</a:t>
            </a:fld>
            <a:endParaRPr lang="en-GB"/>
          </a:p>
        </p:txBody>
      </p:sp>
      <p:sp>
        <p:nvSpPr>
          <p:cNvPr id="6" name="Footer Placeholder 5">
            <a:extLst>
              <a:ext uri="{FF2B5EF4-FFF2-40B4-BE49-F238E27FC236}">
                <a16:creationId xmlns="" xmlns:a16="http://schemas.microsoft.com/office/drawing/2014/main" id="{54A4A8A2-1EEB-FA43-8A0F-79B81B87A3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6C18A644-B555-AB44-8C97-92B18A90AAC6}"/>
              </a:ext>
            </a:extLst>
          </p:cNvPr>
          <p:cNvSpPr>
            <a:spLocks noGrp="1"/>
          </p:cNvSpPr>
          <p:nvPr>
            <p:ph type="sldNum" sz="quarter" idx="12"/>
          </p:nvPr>
        </p:nvSpPr>
        <p:spPr>
          <a:xfrm>
            <a:off x="8610600" y="6356350"/>
            <a:ext cx="2743200" cy="365125"/>
          </a:xfrm>
          <a:prstGeom prst="rect">
            <a:avLst/>
          </a:prstGeom>
        </p:spPr>
        <p:txBody>
          <a:bodyPr/>
          <a:lstStyle/>
          <a:p>
            <a:fld id="{7857DA8B-5256-8D49-AB32-C721F37B6F78}" type="slidenum">
              <a:rPr lang="en-GB" smtClean="0"/>
              <a:pPr/>
              <a:t>‹#›</a:t>
            </a:fld>
            <a:endParaRPr lang="en-GB"/>
          </a:p>
        </p:txBody>
      </p:sp>
    </p:spTree>
    <p:extLst>
      <p:ext uri="{BB962C8B-B14F-4D97-AF65-F5344CB8AC3E}">
        <p14:creationId xmlns="" xmlns:p14="http://schemas.microsoft.com/office/powerpoint/2010/main" val="22127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E1BDED-CCA7-114C-ACAA-FA39801067CB}"/>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 xmlns:a16="http://schemas.microsoft.com/office/drawing/2014/main" id="{024912F1-1171-4E49-A34E-E56D037068D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 xmlns:a16="http://schemas.microsoft.com/office/drawing/2014/main" id="{F952C878-3222-9E4B-87CE-838459F0FEB0}"/>
              </a:ext>
            </a:extLst>
          </p:cNvPr>
          <p:cNvSpPr>
            <a:spLocks noGrp="1"/>
          </p:cNvSpPr>
          <p:nvPr>
            <p:ph type="dt" sz="half" idx="10"/>
          </p:nvPr>
        </p:nvSpPr>
        <p:spPr>
          <a:xfrm>
            <a:off x="838200" y="6356350"/>
            <a:ext cx="2743200" cy="365125"/>
          </a:xfrm>
          <a:prstGeom prst="rect">
            <a:avLst/>
          </a:prstGeom>
        </p:spPr>
        <p:txBody>
          <a:bodyPr/>
          <a:lstStyle/>
          <a:p>
            <a:fld id="{731A1FF0-607C-AC43-9189-FD91FBBDB77F}" type="datetimeFigureOut">
              <a:rPr lang="en-GB" smtClean="0"/>
              <a:pPr/>
              <a:t>05/08/2020</a:t>
            </a:fld>
            <a:endParaRPr lang="en-GB"/>
          </a:p>
        </p:txBody>
      </p:sp>
      <p:sp>
        <p:nvSpPr>
          <p:cNvPr id="5" name="Footer Placeholder 4">
            <a:extLst>
              <a:ext uri="{FF2B5EF4-FFF2-40B4-BE49-F238E27FC236}">
                <a16:creationId xmlns="" xmlns:a16="http://schemas.microsoft.com/office/drawing/2014/main" id="{95F54EBD-CBE3-364B-BC86-5ADF23C562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30DC51C8-22FB-CB46-B9CA-EFF936FF67D3}"/>
              </a:ext>
            </a:extLst>
          </p:cNvPr>
          <p:cNvSpPr>
            <a:spLocks noGrp="1"/>
          </p:cNvSpPr>
          <p:nvPr>
            <p:ph type="sldNum" sz="quarter" idx="12"/>
          </p:nvPr>
        </p:nvSpPr>
        <p:spPr>
          <a:xfrm>
            <a:off x="8610600" y="6356350"/>
            <a:ext cx="2743200" cy="365125"/>
          </a:xfrm>
          <a:prstGeom prst="rect">
            <a:avLst/>
          </a:prstGeom>
        </p:spPr>
        <p:txBody>
          <a:bodyPr/>
          <a:lstStyle/>
          <a:p>
            <a:fld id="{7857DA8B-5256-8D49-AB32-C721F37B6F78}" type="slidenum">
              <a:rPr lang="en-GB" smtClean="0"/>
              <a:pPr/>
              <a:t>‹#›</a:t>
            </a:fld>
            <a:endParaRPr lang="en-GB"/>
          </a:p>
        </p:txBody>
      </p:sp>
    </p:spTree>
    <p:extLst>
      <p:ext uri="{BB962C8B-B14F-4D97-AF65-F5344CB8AC3E}">
        <p14:creationId xmlns="" xmlns:p14="http://schemas.microsoft.com/office/powerpoint/2010/main" val="485263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E1848B2F-FE3E-6941-94FF-9AB905C5CAC9}"/>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 xmlns:a16="http://schemas.microsoft.com/office/drawing/2014/main" id="{07DF9DD7-7E7B-F141-B6EF-C236331A35E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 xmlns:a16="http://schemas.microsoft.com/office/drawing/2014/main" id="{9FC8C566-0024-2245-9594-D9FBE0E02BCD}"/>
              </a:ext>
            </a:extLst>
          </p:cNvPr>
          <p:cNvSpPr>
            <a:spLocks noGrp="1"/>
          </p:cNvSpPr>
          <p:nvPr>
            <p:ph type="dt" sz="half" idx="10"/>
          </p:nvPr>
        </p:nvSpPr>
        <p:spPr>
          <a:xfrm>
            <a:off x="838200" y="6356350"/>
            <a:ext cx="2743200" cy="365125"/>
          </a:xfrm>
          <a:prstGeom prst="rect">
            <a:avLst/>
          </a:prstGeom>
        </p:spPr>
        <p:txBody>
          <a:bodyPr/>
          <a:lstStyle/>
          <a:p>
            <a:fld id="{731A1FF0-607C-AC43-9189-FD91FBBDB77F}" type="datetimeFigureOut">
              <a:rPr lang="en-GB" smtClean="0"/>
              <a:pPr/>
              <a:t>05/08/2020</a:t>
            </a:fld>
            <a:endParaRPr lang="en-GB"/>
          </a:p>
        </p:txBody>
      </p:sp>
      <p:sp>
        <p:nvSpPr>
          <p:cNvPr id="5" name="Footer Placeholder 4">
            <a:extLst>
              <a:ext uri="{FF2B5EF4-FFF2-40B4-BE49-F238E27FC236}">
                <a16:creationId xmlns="" xmlns:a16="http://schemas.microsoft.com/office/drawing/2014/main" id="{8C72B39F-7EB4-3A49-A95F-784B37FD51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F796BF6E-F786-4F4F-B37A-01B82B5B5F6F}"/>
              </a:ext>
            </a:extLst>
          </p:cNvPr>
          <p:cNvSpPr>
            <a:spLocks noGrp="1"/>
          </p:cNvSpPr>
          <p:nvPr>
            <p:ph type="sldNum" sz="quarter" idx="12"/>
          </p:nvPr>
        </p:nvSpPr>
        <p:spPr>
          <a:xfrm>
            <a:off x="8610600" y="6356350"/>
            <a:ext cx="2743200" cy="365125"/>
          </a:xfrm>
          <a:prstGeom prst="rect">
            <a:avLst/>
          </a:prstGeom>
        </p:spPr>
        <p:txBody>
          <a:bodyPr/>
          <a:lstStyle/>
          <a:p>
            <a:fld id="{7857DA8B-5256-8D49-AB32-C721F37B6F78}" type="slidenum">
              <a:rPr lang="en-GB" smtClean="0"/>
              <a:pPr/>
              <a:t>‹#›</a:t>
            </a:fld>
            <a:endParaRPr lang="en-GB"/>
          </a:p>
        </p:txBody>
      </p:sp>
    </p:spTree>
    <p:extLst>
      <p:ext uri="{BB962C8B-B14F-4D97-AF65-F5344CB8AC3E}">
        <p14:creationId xmlns="" xmlns:p14="http://schemas.microsoft.com/office/powerpoint/2010/main" val="3584537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F0EA7C-A7F7-43FF-BD75-513E8EE41A26}"/>
              </a:ext>
            </a:extLst>
          </p:cNvPr>
          <p:cNvSpPr>
            <a:spLocks noGrp="1"/>
          </p:cNvSpPr>
          <p:nvPr>
            <p:ph type="ctrTitle"/>
          </p:nvPr>
        </p:nvSpPr>
        <p:spPr>
          <a:xfrm>
            <a:off x="1524000" y="1122363"/>
            <a:ext cx="9144000" cy="2387600"/>
          </a:xfrm>
        </p:spPr>
        <p:txBody>
          <a:bodyPr anchor="b"/>
          <a:lstStyle>
            <a:lvl1pPr algn="ctr">
              <a:defRPr sz="5926"/>
            </a:lvl1pPr>
          </a:lstStyle>
          <a:p>
            <a:r>
              <a:rPr lang="en-US"/>
              <a:t>Click to edit Master title style</a:t>
            </a:r>
            <a:endParaRPr lang="en-GB"/>
          </a:p>
        </p:txBody>
      </p:sp>
      <p:sp>
        <p:nvSpPr>
          <p:cNvPr id="3" name="Subtitle 2">
            <a:extLst>
              <a:ext uri="{FF2B5EF4-FFF2-40B4-BE49-F238E27FC236}">
                <a16:creationId xmlns="" xmlns:a16="http://schemas.microsoft.com/office/drawing/2014/main" id="{FA713C97-34F2-4B72-9393-FA842F8571C4}"/>
              </a:ext>
            </a:extLst>
          </p:cNvPr>
          <p:cNvSpPr>
            <a:spLocks noGrp="1"/>
          </p:cNvSpPr>
          <p:nvPr>
            <p:ph type="subTitle" idx="1"/>
          </p:nvPr>
        </p:nvSpPr>
        <p:spPr>
          <a:xfrm>
            <a:off x="1524000" y="3602038"/>
            <a:ext cx="9144000" cy="1655762"/>
          </a:xfrm>
        </p:spPr>
        <p:txBody>
          <a:bodyPr/>
          <a:lstStyle>
            <a:lvl1pPr marL="0" indent="0" algn="ctr">
              <a:buNone/>
              <a:defRPr sz="2370"/>
            </a:lvl1pPr>
            <a:lvl2pPr marL="451576" indent="0" algn="ctr">
              <a:buNone/>
              <a:defRPr sz="1975"/>
            </a:lvl2pPr>
            <a:lvl3pPr marL="903153" indent="0" algn="ctr">
              <a:buNone/>
              <a:defRPr sz="1778"/>
            </a:lvl3pPr>
            <a:lvl4pPr marL="1354729" indent="0" algn="ctr">
              <a:buNone/>
              <a:defRPr sz="1580"/>
            </a:lvl4pPr>
            <a:lvl5pPr marL="1806306" indent="0" algn="ctr">
              <a:buNone/>
              <a:defRPr sz="1580"/>
            </a:lvl5pPr>
            <a:lvl6pPr marL="2257882" indent="0" algn="ctr">
              <a:buNone/>
              <a:defRPr sz="1580"/>
            </a:lvl6pPr>
            <a:lvl7pPr marL="2709459" indent="0" algn="ctr">
              <a:buNone/>
              <a:defRPr sz="1580"/>
            </a:lvl7pPr>
            <a:lvl8pPr marL="3161035" indent="0" algn="ctr">
              <a:buNone/>
              <a:defRPr sz="1580"/>
            </a:lvl8pPr>
            <a:lvl9pPr marL="3612612" indent="0" algn="ctr">
              <a:buNone/>
              <a:defRPr sz="1580"/>
            </a:lvl9pPr>
          </a:lstStyle>
          <a:p>
            <a:r>
              <a:rPr lang="en-US"/>
              <a:t>Click to edit Master subtitle style</a:t>
            </a:r>
            <a:endParaRPr lang="en-GB"/>
          </a:p>
        </p:txBody>
      </p:sp>
      <p:sp>
        <p:nvSpPr>
          <p:cNvPr id="4" name="Date Placeholder 3">
            <a:extLst>
              <a:ext uri="{FF2B5EF4-FFF2-40B4-BE49-F238E27FC236}">
                <a16:creationId xmlns="" xmlns:a16="http://schemas.microsoft.com/office/drawing/2014/main" id="{E972DAB0-494F-479D-9858-D244BFB3BFC4}"/>
              </a:ext>
            </a:extLst>
          </p:cNvPr>
          <p:cNvSpPr>
            <a:spLocks noGrp="1"/>
          </p:cNvSpPr>
          <p:nvPr>
            <p:ph type="dt" sz="half" idx="10"/>
          </p:nvPr>
        </p:nvSpPr>
        <p:spPr/>
        <p:txBody>
          <a:bodyPr/>
          <a:lstStyle/>
          <a:p>
            <a:pPr defTabSz="903153"/>
            <a:fld id="{98D60C0C-961D-4F48-9DB0-CB5478C7956E}" type="datetimeFigureOut">
              <a:rPr lang="en-GB" smtClean="0">
                <a:solidFill>
                  <a:prstClr val="black">
                    <a:tint val="75000"/>
                  </a:prstClr>
                </a:solidFill>
              </a:rPr>
              <a:pPr defTabSz="903153"/>
              <a:t>05/08/2020</a:t>
            </a:fld>
            <a:endParaRPr lang="en-GB">
              <a:solidFill>
                <a:prstClr val="black">
                  <a:tint val="75000"/>
                </a:prstClr>
              </a:solidFill>
            </a:endParaRPr>
          </a:p>
        </p:txBody>
      </p:sp>
      <p:sp>
        <p:nvSpPr>
          <p:cNvPr id="5" name="Footer Placeholder 4">
            <a:extLst>
              <a:ext uri="{FF2B5EF4-FFF2-40B4-BE49-F238E27FC236}">
                <a16:creationId xmlns="" xmlns:a16="http://schemas.microsoft.com/office/drawing/2014/main" id="{D225FC02-3F7F-4AEF-844A-EEBC204C9D7A}"/>
              </a:ext>
            </a:extLst>
          </p:cNvPr>
          <p:cNvSpPr>
            <a:spLocks noGrp="1"/>
          </p:cNvSpPr>
          <p:nvPr>
            <p:ph type="ftr" sz="quarter" idx="11"/>
          </p:nvPr>
        </p:nvSpPr>
        <p:spPr/>
        <p:txBody>
          <a:bodyPr/>
          <a:lstStyle/>
          <a:p>
            <a:pPr defTabSz="903153"/>
            <a:endParaRPr lang="en-GB">
              <a:solidFill>
                <a:prstClr val="black">
                  <a:tint val="75000"/>
                </a:prstClr>
              </a:solidFill>
            </a:endParaRPr>
          </a:p>
        </p:txBody>
      </p:sp>
      <p:sp>
        <p:nvSpPr>
          <p:cNvPr id="6" name="Slide Number Placeholder 5">
            <a:extLst>
              <a:ext uri="{FF2B5EF4-FFF2-40B4-BE49-F238E27FC236}">
                <a16:creationId xmlns="" xmlns:a16="http://schemas.microsoft.com/office/drawing/2014/main" id="{DF18E486-A44D-4BD9-8845-D3839AC18165}"/>
              </a:ext>
            </a:extLst>
          </p:cNvPr>
          <p:cNvSpPr>
            <a:spLocks noGrp="1"/>
          </p:cNvSpPr>
          <p:nvPr>
            <p:ph type="sldNum" sz="quarter" idx="12"/>
          </p:nvPr>
        </p:nvSpPr>
        <p:spPr/>
        <p:txBody>
          <a:bodyPr/>
          <a:lstStyle>
            <a:lvl1pPr>
              <a:defRPr b="1">
                <a:solidFill>
                  <a:schemeClr val="tx1">
                    <a:lumMod val="65000"/>
                    <a:lumOff val="35000"/>
                  </a:schemeClr>
                </a:solidFill>
              </a:defRPr>
            </a:lvl1pPr>
          </a:lstStyle>
          <a:p>
            <a:pPr defTabSz="903153"/>
            <a:r>
              <a:rPr lang="en-GB" dirty="0" smtClean="0"/>
              <a:t>Emmanuel </a:t>
            </a:r>
            <a:r>
              <a:rPr lang="en-GB" dirty="0" err="1" smtClean="0"/>
              <a:t>Agu</a:t>
            </a:r>
            <a:r>
              <a:rPr lang="en-GB" dirty="0" smtClean="0"/>
              <a:t> ©2020</a:t>
            </a:r>
            <a:endParaRPr lang="en-GB" dirty="0"/>
          </a:p>
        </p:txBody>
      </p:sp>
    </p:spTree>
    <p:extLst>
      <p:ext uri="{BB962C8B-B14F-4D97-AF65-F5344CB8AC3E}">
        <p14:creationId xmlns="" xmlns:p14="http://schemas.microsoft.com/office/powerpoint/2010/main" val="18513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9CB78A-648A-4B92-A62E-5272FC51D93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CF98ACF9-F702-4D16-BB11-96FA7C701D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AA9F3FFA-028F-4AE1-B243-B0372D450CFD}"/>
              </a:ext>
            </a:extLst>
          </p:cNvPr>
          <p:cNvSpPr>
            <a:spLocks noGrp="1"/>
          </p:cNvSpPr>
          <p:nvPr>
            <p:ph type="dt" sz="half" idx="10"/>
          </p:nvPr>
        </p:nvSpPr>
        <p:spPr/>
        <p:txBody>
          <a:bodyPr/>
          <a:lstStyle/>
          <a:p>
            <a:pPr defTabSz="903153"/>
            <a:fld id="{98D60C0C-961D-4F48-9DB0-CB5478C7956E}" type="datetimeFigureOut">
              <a:rPr lang="en-GB" smtClean="0">
                <a:solidFill>
                  <a:prstClr val="black">
                    <a:tint val="75000"/>
                  </a:prstClr>
                </a:solidFill>
              </a:rPr>
              <a:pPr defTabSz="903153"/>
              <a:t>05/08/2020</a:t>
            </a:fld>
            <a:endParaRPr lang="en-GB">
              <a:solidFill>
                <a:prstClr val="black">
                  <a:tint val="75000"/>
                </a:prstClr>
              </a:solidFill>
            </a:endParaRPr>
          </a:p>
        </p:txBody>
      </p:sp>
      <p:sp>
        <p:nvSpPr>
          <p:cNvPr id="5" name="Footer Placeholder 4">
            <a:extLst>
              <a:ext uri="{FF2B5EF4-FFF2-40B4-BE49-F238E27FC236}">
                <a16:creationId xmlns="" xmlns:a16="http://schemas.microsoft.com/office/drawing/2014/main" id="{752D4AF6-29F5-417E-B2F6-84B22A5B3BA5}"/>
              </a:ext>
            </a:extLst>
          </p:cNvPr>
          <p:cNvSpPr>
            <a:spLocks noGrp="1"/>
          </p:cNvSpPr>
          <p:nvPr>
            <p:ph type="ftr" sz="quarter" idx="11"/>
          </p:nvPr>
        </p:nvSpPr>
        <p:spPr/>
        <p:txBody>
          <a:bodyPr/>
          <a:lstStyle/>
          <a:p>
            <a:pPr defTabSz="903153"/>
            <a:endParaRPr lang="en-GB">
              <a:solidFill>
                <a:prstClr val="black">
                  <a:tint val="75000"/>
                </a:prstClr>
              </a:solidFill>
            </a:endParaRPr>
          </a:p>
        </p:txBody>
      </p:sp>
      <p:sp>
        <p:nvSpPr>
          <p:cNvPr id="7"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610600" y="6508376"/>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defTabSz="903153"/>
            <a:r>
              <a:rPr lang="en-GB" smtClean="0"/>
              <a:t>Emmanuel Agu ©2020</a:t>
            </a:r>
          </a:p>
          <a:p>
            <a:pPr defTabSz="903153"/>
            <a:endParaRPr lang="en-GB" dirty="0"/>
          </a:p>
        </p:txBody>
      </p:sp>
    </p:spTree>
    <p:extLst>
      <p:ext uri="{BB962C8B-B14F-4D97-AF65-F5344CB8AC3E}">
        <p14:creationId xmlns="" xmlns:p14="http://schemas.microsoft.com/office/powerpoint/2010/main" val="3140401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B8356C-EE5E-40C1-B4E5-A08709D715A6}"/>
              </a:ext>
            </a:extLst>
          </p:cNvPr>
          <p:cNvSpPr>
            <a:spLocks noGrp="1"/>
          </p:cNvSpPr>
          <p:nvPr>
            <p:ph type="title"/>
          </p:nvPr>
        </p:nvSpPr>
        <p:spPr>
          <a:xfrm>
            <a:off x="831850" y="1709740"/>
            <a:ext cx="10515600" cy="2852737"/>
          </a:xfrm>
        </p:spPr>
        <p:txBody>
          <a:bodyPr anchor="b"/>
          <a:lstStyle>
            <a:lvl1pPr>
              <a:defRPr sz="5926"/>
            </a:lvl1pPr>
          </a:lstStyle>
          <a:p>
            <a:r>
              <a:rPr lang="en-US"/>
              <a:t>Click to edit Master title style</a:t>
            </a:r>
            <a:endParaRPr lang="en-GB"/>
          </a:p>
        </p:txBody>
      </p:sp>
      <p:sp>
        <p:nvSpPr>
          <p:cNvPr id="3" name="Text Placeholder 2">
            <a:extLst>
              <a:ext uri="{FF2B5EF4-FFF2-40B4-BE49-F238E27FC236}">
                <a16:creationId xmlns="" xmlns:a16="http://schemas.microsoft.com/office/drawing/2014/main" id="{93AC6626-5B90-4C46-B171-7AAAEAA6B493}"/>
              </a:ext>
            </a:extLst>
          </p:cNvPr>
          <p:cNvSpPr>
            <a:spLocks noGrp="1"/>
          </p:cNvSpPr>
          <p:nvPr>
            <p:ph type="body" idx="1"/>
          </p:nvPr>
        </p:nvSpPr>
        <p:spPr>
          <a:xfrm>
            <a:off x="831850" y="4589465"/>
            <a:ext cx="10515600" cy="1500187"/>
          </a:xfrm>
        </p:spPr>
        <p:txBody>
          <a:bodyPr/>
          <a:lstStyle>
            <a:lvl1pPr marL="0" indent="0">
              <a:buNone/>
              <a:defRPr sz="2370">
                <a:solidFill>
                  <a:schemeClr val="tx1">
                    <a:tint val="75000"/>
                  </a:schemeClr>
                </a:solidFill>
              </a:defRPr>
            </a:lvl1pPr>
            <a:lvl2pPr marL="451576" indent="0">
              <a:buNone/>
              <a:defRPr sz="1975">
                <a:solidFill>
                  <a:schemeClr val="tx1">
                    <a:tint val="75000"/>
                  </a:schemeClr>
                </a:solidFill>
              </a:defRPr>
            </a:lvl2pPr>
            <a:lvl3pPr marL="903153" indent="0">
              <a:buNone/>
              <a:defRPr sz="1778">
                <a:solidFill>
                  <a:schemeClr val="tx1">
                    <a:tint val="75000"/>
                  </a:schemeClr>
                </a:solidFill>
              </a:defRPr>
            </a:lvl3pPr>
            <a:lvl4pPr marL="1354729" indent="0">
              <a:buNone/>
              <a:defRPr sz="1580">
                <a:solidFill>
                  <a:schemeClr val="tx1">
                    <a:tint val="75000"/>
                  </a:schemeClr>
                </a:solidFill>
              </a:defRPr>
            </a:lvl4pPr>
            <a:lvl5pPr marL="1806306" indent="0">
              <a:buNone/>
              <a:defRPr sz="1580">
                <a:solidFill>
                  <a:schemeClr val="tx1">
                    <a:tint val="75000"/>
                  </a:schemeClr>
                </a:solidFill>
              </a:defRPr>
            </a:lvl5pPr>
            <a:lvl6pPr marL="2257882" indent="0">
              <a:buNone/>
              <a:defRPr sz="1580">
                <a:solidFill>
                  <a:schemeClr val="tx1">
                    <a:tint val="75000"/>
                  </a:schemeClr>
                </a:solidFill>
              </a:defRPr>
            </a:lvl6pPr>
            <a:lvl7pPr marL="2709459" indent="0">
              <a:buNone/>
              <a:defRPr sz="1580">
                <a:solidFill>
                  <a:schemeClr val="tx1">
                    <a:tint val="75000"/>
                  </a:schemeClr>
                </a:solidFill>
              </a:defRPr>
            </a:lvl7pPr>
            <a:lvl8pPr marL="3161035" indent="0">
              <a:buNone/>
              <a:defRPr sz="1580">
                <a:solidFill>
                  <a:schemeClr val="tx1">
                    <a:tint val="75000"/>
                  </a:schemeClr>
                </a:solidFill>
              </a:defRPr>
            </a:lvl8pPr>
            <a:lvl9pPr marL="3612612" indent="0">
              <a:buNone/>
              <a:defRPr sz="158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EA23181A-12DC-40C9-A52A-72C56D72CEBF}"/>
              </a:ext>
            </a:extLst>
          </p:cNvPr>
          <p:cNvSpPr>
            <a:spLocks noGrp="1"/>
          </p:cNvSpPr>
          <p:nvPr>
            <p:ph type="dt" sz="half" idx="10"/>
          </p:nvPr>
        </p:nvSpPr>
        <p:spPr/>
        <p:txBody>
          <a:bodyPr/>
          <a:lstStyle/>
          <a:p>
            <a:pPr defTabSz="903153"/>
            <a:fld id="{98D60C0C-961D-4F48-9DB0-CB5478C7956E}" type="datetimeFigureOut">
              <a:rPr lang="en-GB" smtClean="0">
                <a:solidFill>
                  <a:prstClr val="black">
                    <a:tint val="75000"/>
                  </a:prstClr>
                </a:solidFill>
              </a:rPr>
              <a:pPr defTabSz="903153"/>
              <a:t>05/08/2020</a:t>
            </a:fld>
            <a:endParaRPr lang="en-GB">
              <a:solidFill>
                <a:prstClr val="black">
                  <a:tint val="75000"/>
                </a:prstClr>
              </a:solidFill>
            </a:endParaRPr>
          </a:p>
        </p:txBody>
      </p:sp>
      <p:sp>
        <p:nvSpPr>
          <p:cNvPr id="5" name="Footer Placeholder 4">
            <a:extLst>
              <a:ext uri="{FF2B5EF4-FFF2-40B4-BE49-F238E27FC236}">
                <a16:creationId xmlns="" xmlns:a16="http://schemas.microsoft.com/office/drawing/2014/main" id="{77CAA546-36AC-47AF-9902-0A023CF3F3AE}"/>
              </a:ext>
            </a:extLst>
          </p:cNvPr>
          <p:cNvSpPr>
            <a:spLocks noGrp="1"/>
          </p:cNvSpPr>
          <p:nvPr>
            <p:ph type="ftr" sz="quarter" idx="11"/>
          </p:nvPr>
        </p:nvSpPr>
        <p:spPr/>
        <p:txBody>
          <a:bodyPr/>
          <a:lstStyle/>
          <a:p>
            <a:pPr defTabSz="903153"/>
            <a:endParaRPr lang="en-GB">
              <a:solidFill>
                <a:prstClr val="black">
                  <a:tint val="75000"/>
                </a:prstClr>
              </a:solidFill>
            </a:endParaRPr>
          </a:p>
        </p:txBody>
      </p:sp>
      <p:sp>
        <p:nvSpPr>
          <p:cNvPr id="7"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610600" y="6508376"/>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defTabSz="903153"/>
            <a:r>
              <a:rPr lang="en-GB" smtClean="0"/>
              <a:t>Emmanuel Agu ©2020</a:t>
            </a:r>
          </a:p>
          <a:p>
            <a:pPr defTabSz="903153"/>
            <a:endParaRPr lang="en-GB" dirty="0"/>
          </a:p>
        </p:txBody>
      </p:sp>
    </p:spTree>
    <p:extLst>
      <p:ext uri="{BB962C8B-B14F-4D97-AF65-F5344CB8AC3E}">
        <p14:creationId xmlns="" xmlns:p14="http://schemas.microsoft.com/office/powerpoint/2010/main" val="2957940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89F2F7-0E8A-40F3-B71B-405A45CD11B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3AA479AB-258A-4CE0-A25B-83CCB1B984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 xmlns:a16="http://schemas.microsoft.com/office/drawing/2014/main" id="{2F701836-9C13-4FB2-820C-82340A2892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 xmlns:a16="http://schemas.microsoft.com/office/drawing/2014/main" id="{7F1A7321-402C-41D4-99D9-37D27E4D7C99}"/>
              </a:ext>
            </a:extLst>
          </p:cNvPr>
          <p:cNvSpPr>
            <a:spLocks noGrp="1"/>
          </p:cNvSpPr>
          <p:nvPr>
            <p:ph type="dt" sz="half" idx="10"/>
          </p:nvPr>
        </p:nvSpPr>
        <p:spPr/>
        <p:txBody>
          <a:bodyPr/>
          <a:lstStyle/>
          <a:p>
            <a:pPr defTabSz="903153"/>
            <a:fld id="{98D60C0C-961D-4F48-9DB0-CB5478C7956E}" type="datetimeFigureOut">
              <a:rPr lang="en-GB" smtClean="0">
                <a:solidFill>
                  <a:prstClr val="black">
                    <a:tint val="75000"/>
                  </a:prstClr>
                </a:solidFill>
              </a:rPr>
              <a:pPr defTabSz="903153"/>
              <a:t>05/08/2020</a:t>
            </a:fld>
            <a:endParaRPr lang="en-GB">
              <a:solidFill>
                <a:prstClr val="black">
                  <a:tint val="75000"/>
                </a:prstClr>
              </a:solidFill>
            </a:endParaRPr>
          </a:p>
        </p:txBody>
      </p:sp>
      <p:sp>
        <p:nvSpPr>
          <p:cNvPr id="6" name="Footer Placeholder 5">
            <a:extLst>
              <a:ext uri="{FF2B5EF4-FFF2-40B4-BE49-F238E27FC236}">
                <a16:creationId xmlns="" xmlns:a16="http://schemas.microsoft.com/office/drawing/2014/main" id="{E327BFC5-75D2-498A-B270-AF6AC43C11E2}"/>
              </a:ext>
            </a:extLst>
          </p:cNvPr>
          <p:cNvSpPr>
            <a:spLocks noGrp="1"/>
          </p:cNvSpPr>
          <p:nvPr>
            <p:ph type="ftr" sz="quarter" idx="11"/>
          </p:nvPr>
        </p:nvSpPr>
        <p:spPr/>
        <p:txBody>
          <a:bodyPr/>
          <a:lstStyle/>
          <a:p>
            <a:pPr defTabSz="903153"/>
            <a:endParaRPr lang="en-GB">
              <a:solidFill>
                <a:prstClr val="black">
                  <a:tint val="75000"/>
                </a:prstClr>
              </a:solidFill>
            </a:endParaRPr>
          </a:p>
        </p:txBody>
      </p:sp>
      <p:sp>
        <p:nvSpPr>
          <p:cNvPr id="8"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610600" y="6508376"/>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defTabSz="903153"/>
            <a:r>
              <a:rPr lang="en-GB" smtClean="0"/>
              <a:t>Emmanuel Agu ©2020</a:t>
            </a:r>
          </a:p>
          <a:p>
            <a:pPr defTabSz="903153"/>
            <a:endParaRPr lang="en-GB" dirty="0"/>
          </a:p>
        </p:txBody>
      </p:sp>
    </p:spTree>
    <p:extLst>
      <p:ext uri="{BB962C8B-B14F-4D97-AF65-F5344CB8AC3E}">
        <p14:creationId xmlns="" xmlns:p14="http://schemas.microsoft.com/office/powerpoint/2010/main" val="1258328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22EC7F-5A6D-40A2-AA49-01CA8E2FA172}"/>
              </a:ext>
            </a:extLst>
          </p:cNvPr>
          <p:cNvSpPr>
            <a:spLocks noGrp="1"/>
          </p:cNvSpPr>
          <p:nvPr>
            <p:ph type="title"/>
          </p:nvPr>
        </p:nvSpPr>
        <p:spPr>
          <a:xfrm>
            <a:off x="839788" y="365127"/>
            <a:ext cx="10515600" cy="1325563"/>
          </a:xfrm>
        </p:spPr>
        <p:txBody>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802B5870-1D45-42A7-BF30-09B7687B90DA}"/>
              </a:ext>
            </a:extLst>
          </p:cNvPr>
          <p:cNvSpPr>
            <a:spLocks noGrp="1"/>
          </p:cNvSpPr>
          <p:nvPr>
            <p:ph type="body" idx="1"/>
          </p:nvPr>
        </p:nvSpPr>
        <p:spPr>
          <a:xfrm>
            <a:off x="839789" y="1681163"/>
            <a:ext cx="5157787" cy="823912"/>
          </a:xfrm>
        </p:spPr>
        <p:txBody>
          <a:bodyPr anchor="b"/>
          <a:lstStyle>
            <a:lvl1pPr marL="0" indent="0">
              <a:buNone/>
              <a:defRPr sz="2370" b="1"/>
            </a:lvl1pPr>
            <a:lvl2pPr marL="451576" indent="0">
              <a:buNone/>
              <a:defRPr sz="1975" b="1"/>
            </a:lvl2pPr>
            <a:lvl3pPr marL="903153" indent="0">
              <a:buNone/>
              <a:defRPr sz="1778" b="1"/>
            </a:lvl3pPr>
            <a:lvl4pPr marL="1354729" indent="0">
              <a:buNone/>
              <a:defRPr sz="1580" b="1"/>
            </a:lvl4pPr>
            <a:lvl5pPr marL="1806306" indent="0">
              <a:buNone/>
              <a:defRPr sz="1580" b="1"/>
            </a:lvl5pPr>
            <a:lvl6pPr marL="2257882" indent="0">
              <a:buNone/>
              <a:defRPr sz="1580" b="1"/>
            </a:lvl6pPr>
            <a:lvl7pPr marL="2709459" indent="0">
              <a:buNone/>
              <a:defRPr sz="1580" b="1"/>
            </a:lvl7pPr>
            <a:lvl8pPr marL="3161035" indent="0">
              <a:buNone/>
              <a:defRPr sz="1580" b="1"/>
            </a:lvl8pPr>
            <a:lvl9pPr marL="3612612" indent="0">
              <a:buNone/>
              <a:defRPr sz="158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548E2540-4EEC-4304-A8E8-ED262DA7DE9F}"/>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 xmlns:a16="http://schemas.microsoft.com/office/drawing/2014/main" id="{8C912035-0D88-4156-B56A-E83F52737C28}"/>
              </a:ext>
            </a:extLst>
          </p:cNvPr>
          <p:cNvSpPr>
            <a:spLocks noGrp="1"/>
          </p:cNvSpPr>
          <p:nvPr>
            <p:ph type="body" sz="quarter" idx="3"/>
          </p:nvPr>
        </p:nvSpPr>
        <p:spPr>
          <a:xfrm>
            <a:off x="6172200" y="1681163"/>
            <a:ext cx="5183188" cy="823912"/>
          </a:xfrm>
        </p:spPr>
        <p:txBody>
          <a:bodyPr anchor="b"/>
          <a:lstStyle>
            <a:lvl1pPr marL="0" indent="0">
              <a:buNone/>
              <a:defRPr sz="2370" b="1"/>
            </a:lvl1pPr>
            <a:lvl2pPr marL="451576" indent="0">
              <a:buNone/>
              <a:defRPr sz="1975" b="1"/>
            </a:lvl2pPr>
            <a:lvl3pPr marL="903153" indent="0">
              <a:buNone/>
              <a:defRPr sz="1778" b="1"/>
            </a:lvl3pPr>
            <a:lvl4pPr marL="1354729" indent="0">
              <a:buNone/>
              <a:defRPr sz="1580" b="1"/>
            </a:lvl4pPr>
            <a:lvl5pPr marL="1806306" indent="0">
              <a:buNone/>
              <a:defRPr sz="1580" b="1"/>
            </a:lvl5pPr>
            <a:lvl6pPr marL="2257882" indent="0">
              <a:buNone/>
              <a:defRPr sz="1580" b="1"/>
            </a:lvl6pPr>
            <a:lvl7pPr marL="2709459" indent="0">
              <a:buNone/>
              <a:defRPr sz="1580" b="1"/>
            </a:lvl7pPr>
            <a:lvl8pPr marL="3161035" indent="0">
              <a:buNone/>
              <a:defRPr sz="1580" b="1"/>
            </a:lvl8pPr>
            <a:lvl9pPr marL="3612612" indent="0">
              <a:buNone/>
              <a:defRPr sz="158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6D408DEB-058C-48E6-B68E-EBB9E09E5F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 xmlns:a16="http://schemas.microsoft.com/office/drawing/2014/main" id="{ED6D7A52-8FEC-43B7-B845-60EEA78B2EB8}"/>
              </a:ext>
            </a:extLst>
          </p:cNvPr>
          <p:cNvSpPr>
            <a:spLocks noGrp="1"/>
          </p:cNvSpPr>
          <p:nvPr>
            <p:ph type="dt" sz="half" idx="10"/>
          </p:nvPr>
        </p:nvSpPr>
        <p:spPr/>
        <p:txBody>
          <a:bodyPr/>
          <a:lstStyle/>
          <a:p>
            <a:pPr defTabSz="903153"/>
            <a:fld id="{98D60C0C-961D-4F48-9DB0-CB5478C7956E}" type="datetimeFigureOut">
              <a:rPr lang="en-GB" smtClean="0">
                <a:solidFill>
                  <a:prstClr val="black">
                    <a:tint val="75000"/>
                  </a:prstClr>
                </a:solidFill>
              </a:rPr>
              <a:pPr defTabSz="903153"/>
              <a:t>05/08/2020</a:t>
            </a:fld>
            <a:endParaRPr lang="en-GB">
              <a:solidFill>
                <a:prstClr val="black">
                  <a:tint val="75000"/>
                </a:prstClr>
              </a:solidFill>
            </a:endParaRPr>
          </a:p>
        </p:txBody>
      </p:sp>
      <p:sp>
        <p:nvSpPr>
          <p:cNvPr id="8" name="Footer Placeholder 7">
            <a:extLst>
              <a:ext uri="{FF2B5EF4-FFF2-40B4-BE49-F238E27FC236}">
                <a16:creationId xmlns="" xmlns:a16="http://schemas.microsoft.com/office/drawing/2014/main" id="{9BB20F80-EFD6-459F-8A62-15C91C5FCD01}"/>
              </a:ext>
            </a:extLst>
          </p:cNvPr>
          <p:cNvSpPr>
            <a:spLocks noGrp="1"/>
          </p:cNvSpPr>
          <p:nvPr>
            <p:ph type="ftr" sz="quarter" idx="11"/>
          </p:nvPr>
        </p:nvSpPr>
        <p:spPr/>
        <p:txBody>
          <a:bodyPr/>
          <a:lstStyle/>
          <a:p>
            <a:pPr defTabSz="903153"/>
            <a:endParaRPr lang="en-GB">
              <a:solidFill>
                <a:prstClr val="black">
                  <a:tint val="75000"/>
                </a:prstClr>
              </a:solidFill>
            </a:endParaRPr>
          </a:p>
        </p:txBody>
      </p:sp>
      <p:sp>
        <p:nvSpPr>
          <p:cNvPr id="10" name="Slide Number Placeholder 5">
            <a:extLst>
              <a:ext uri="{FF2B5EF4-FFF2-40B4-BE49-F238E27FC236}">
                <a16:creationId xmlns="" xmlns:a16="http://schemas.microsoft.com/office/drawing/2014/main" id="{0E768313-92B4-45AA-B728-1A1432189504}"/>
              </a:ext>
            </a:extLst>
          </p:cNvPr>
          <p:cNvSpPr>
            <a:spLocks noGrp="1"/>
          </p:cNvSpPr>
          <p:nvPr>
            <p:ph type="sldNum" sz="quarter" idx="12"/>
          </p:nvPr>
        </p:nvSpPr>
        <p:spPr>
          <a:xfrm>
            <a:off x="8610600" y="6508376"/>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defTabSz="903153"/>
            <a:r>
              <a:rPr lang="en-GB" smtClean="0"/>
              <a:t>Emmanuel Agu ©2020</a:t>
            </a:r>
          </a:p>
          <a:p>
            <a:pPr defTabSz="903153"/>
            <a:endParaRPr lang="en-GB" dirty="0"/>
          </a:p>
        </p:txBody>
      </p:sp>
    </p:spTree>
    <p:extLst>
      <p:ext uri="{BB962C8B-B14F-4D97-AF65-F5344CB8AC3E}">
        <p14:creationId xmlns="" xmlns:p14="http://schemas.microsoft.com/office/powerpoint/2010/main" val="2517752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C52998-34CD-48AA-8C23-E9FC4D0DBCA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 xmlns:a16="http://schemas.microsoft.com/office/drawing/2014/main" id="{DAEBD981-4DEF-4F7D-8416-11804A16C925}"/>
              </a:ext>
            </a:extLst>
          </p:cNvPr>
          <p:cNvSpPr>
            <a:spLocks noGrp="1"/>
          </p:cNvSpPr>
          <p:nvPr>
            <p:ph type="dt" sz="half" idx="10"/>
          </p:nvPr>
        </p:nvSpPr>
        <p:spPr/>
        <p:txBody>
          <a:bodyPr/>
          <a:lstStyle/>
          <a:p>
            <a:pPr defTabSz="903153"/>
            <a:fld id="{98D60C0C-961D-4F48-9DB0-CB5478C7956E}" type="datetimeFigureOut">
              <a:rPr lang="en-GB" smtClean="0">
                <a:solidFill>
                  <a:prstClr val="black">
                    <a:tint val="75000"/>
                  </a:prstClr>
                </a:solidFill>
              </a:rPr>
              <a:pPr defTabSz="903153"/>
              <a:t>05/08/2020</a:t>
            </a:fld>
            <a:endParaRPr lang="en-GB">
              <a:solidFill>
                <a:prstClr val="black">
                  <a:tint val="75000"/>
                </a:prstClr>
              </a:solidFill>
            </a:endParaRPr>
          </a:p>
        </p:txBody>
      </p:sp>
      <p:sp>
        <p:nvSpPr>
          <p:cNvPr id="4" name="Footer Placeholder 3">
            <a:extLst>
              <a:ext uri="{FF2B5EF4-FFF2-40B4-BE49-F238E27FC236}">
                <a16:creationId xmlns="" xmlns:a16="http://schemas.microsoft.com/office/drawing/2014/main" id="{4C94FAAD-AB48-4F21-A6B3-D79B6B5BAF3D}"/>
              </a:ext>
            </a:extLst>
          </p:cNvPr>
          <p:cNvSpPr>
            <a:spLocks noGrp="1"/>
          </p:cNvSpPr>
          <p:nvPr>
            <p:ph type="ftr" sz="quarter" idx="11"/>
          </p:nvPr>
        </p:nvSpPr>
        <p:spPr/>
        <p:txBody>
          <a:bodyPr/>
          <a:lstStyle/>
          <a:p>
            <a:pPr defTabSz="903153"/>
            <a:endParaRPr lang="en-GB">
              <a:solidFill>
                <a:prstClr val="black">
                  <a:tint val="75000"/>
                </a:prstClr>
              </a:solidFill>
            </a:endParaRPr>
          </a:p>
        </p:txBody>
      </p:sp>
      <p:sp>
        <p:nvSpPr>
          <p:cNvPr id="5" name="Slide Number Placeholder 4">
            <a:extLst>
              <a:ext uri="{FF2B5EF4-FFF2-40B4-BE49-F238E27FC236}">
                <a16:creationId xmlns="" xmlns:a16="http://schemas.microsoft.com/office/drawing/2014/main" id="{734970CC-C570-4041-B94F-DF46BF444085}"/>
              </a:ext>
            </a:extLst>
          </p:cNvPr>
          <p:cNvSpPr>
            <a:spLocks noGrp="1"/>
          </p:cNvSpPr>
          <p:nvPr>
            <p:ph type="sldNum" sz="quarter" idx="12"/>
          </p:nvPr>
        </p:nvSpPr>
        <p:spPr/>
        <p:txBody>
          <a:bodyPr/>
          <a:lstStyle/>
          <a:p>
            <a:pPr defTabSz="903153"/>
            <a:fld id="{BE965793-4DBF-40FA-A0C6-8A450E637D36}" type="slidenum">
              <a:rPr lang="en-GB" smtClean="0">
                <a:solidFill>
                  <a:prstClr val="black">
                    <a:tint val="75000"/>
                  </a:prstClr>
                </a:solidFill>
              </a:rPr>
              <a:pPr defTabSz="903153"/>
              <a:t>‹#›</a:t>
            </a:fld>
            <a:endParaRPr lang="en-GB">
              <a:solidFill>
                <a:prstClr val="black">
                  <a:tint val="75000"/>
                </a:prstClr>
              </a:solidFill>
            </a:endParaRPr>
          </a:p>
        </p:txBody>
      </p:sp>
    </p:spTree>
    <p:extLst>
      <p:ext uri="{BB962C8B-B14F-4D97-AF65-F5344CB8AC3E}">
        <p14:creationId xmlns="" xmlns:p14="http://schemas.microsoft.com/office/powerpoint/2010/main" val="3806530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9CB7E93D-35E7-499D-AC91-E2332985EA4E}"/>
              </a:ext>
            </a:extLst>
          </p:cNvPr>
          <p:cNvSpPr>
            <a:spLocks noGrp="1"/>
          </p:cNvSpPr>
          <p:nvPr>
            <p:ph type="dt" sz="half" idx="10"/>
          </p:nvPr>
        </p:nvSpPr>
        <p:spPr/>
        <p:txBody>
          <a:bodyPr/>
          <a:lstStyle/>
          <a:p>
            <a:pPr defTabSz="903153"/>
            <a:fld id="{98D60C0C-961D-4F48-9DB0-CB5478C7956E}" type="datetimeFigureOut">
              <a:rPr lang="en-GB" smtClean="0">
                <a:solidFill>
                  <a:prstClr val="black">
                    <a:tint val="75000"/>
                  </a:prstClr>
                </a:solidFill>
              </a:rPr>
              <a:pPr defTabSz="903153"/>
              <a:t>05/08/2020</a:t>
            </a:fld>
            <a:endParaRPr lang="en-GB">
              <a:solidFill>
                <a:prstClr val="black">
                  <a:tint val="75000"/>
                </a:prstClr>
              </a:solidFill>
            </a:endParaRPr>
          </a:p>
        </p:txBody>
      </p:sp>
      <p:sp>
        <p:nvSpPr>
          <p:cNvPr id="3" name="Footer Placeholder 2">
            <a:extLst>
              <a:ext uri="{FF2B5EF4-FFF2-40B4-BE49-F238E27FC236}">
                <a16:creationId xmlns="" xmlns:a16="http://schemas.microsoft.com/office/drawing/2014/main" id="{D61BC075-3F3F-43B5-9809-7F2E5573CDBB}"/>
              </a:ext>
            </a:extLst>
          </p:cNvPr>
          <p:cNvSpPr>
            <a:spLocks noGrp="1"/>
          </p:cNvSpPr>
          <p:nvPr>
            <p:ph type="ftr" sz="quarter" idx="11"/>
          </p:nvPr>
        </p:nvSpPr>
        <p:spPr/>
        <p:txBody>
          <a:bodyPr/>
          <a:lstStyle/>
          <a:p>
            <a:pPr defTabSz="903153"/>
            <a:endParaRPr lang="en-GB">
              <a:solidFill>
                <a:prstClr val="black">
                  <a:tint val="75000"/>
                </a:prstClr>
              </a:solidFill>
            </a:endParaRPr>
          </a:p>
        </p:txBody>
      </p:sp>
      <p:sp>
        <p:nvSpPr>
          <p:cNvPr id="4" name="Slide Number Placeholder 3">
            <a:extLst>
              <a:ext uri="{FF2B5EF4-FFF2-40B4-BE49-F238E27FC236}">
                <a16:creationId xmlns="" xmlns:a16="http://schemas.microsoft.com/office/drawing/2014/main" id="{D8B76898-C720-4622-9F1F-0AD4E2CFD34F}"/>
              </a:ext>
            </a:extLst>
          </p:cNvPr>
          <p:cNvSpPr>
            <a:spLocks noGrp="1"/>
          </p:cNvSpPr>
          <p:nvPr>
            <p:ph type="sldNum" sz="quarter" idx="12"/>
          </p:nvPr>
        </p:nvSpPr>
        <p:spPr/>
        <p:txBody>
          <a:bodyPr/>
          <a:lstStyle/>
          <a:p>
            <a:pPr defTabSz="903153"/>
            <a:fld id="{BE965793-4DBF-40FA-A0C6-8A450E637D36}" type="slidenum">
              <a:rPr lang="en-GB" smtClean="0">
                <a:solidFill>
                  <a:prstClr val="black">
                    <a:tint val="75000"/>
                  </a:prstClr>
                </a:solidFill>
              </a:rPr>
              <a:pPr defTabSz="903153"/>
              <a:t>‹#›</a:t>
            </a:fld>
            <a:endParaRPr lang="en-GB">
              <a:solidFill>
                <a:prstClr val="black">
                  <a:tint val="75000"/>
                </a:prstClr>
              </a:solidFill>
            </a:endParaRPr>
          </a:p>
        </p:txBody>
      </p:sp>
    </p:spTree>
    <p:extLst>
      <p:ext uri="{BB962C8B-B14F-4D97-AF65-F5344CB8AC3E}">
        <p14:creationId xmlns="" xmlns:p14="http://schemas.microsoft.com/office/powerpoint/2010/main" val="7636750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A78EC6-F52D-4F95-9EAD-F11507A70F3C}"/>
              </a:ext>
            </a:extLst>
          </p:cNvPr>
          <p:cNvSpPr>
            <a:spLocks noGrp="1"/>
          </p:cNvSpPr>
          <p:nvPr>
            <p:ph type="title"/>
          </p:nvPr>
        </p:nvSpPr>
        <p:spPr>
          <a:xfrm>
            <a:off x="839789" y="457200"/>
            <a:ext cx="3932237" cy="1600200"/>
          </a:xfrm>
        </p:spPr>
        <p:txBody>
          <a:bodyPr anchor="b"/>
          <a:lstStyle>
            <a:lvl1pPr>
              <a:defRPr sz="3161"/>
            </a:lvl1p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BABB0221-643B-4FC4-BC2B-257E883C7B33}"/>
              </a:ext>
            </a:extLst>
          </p:cNvPr>
          <p:cNvSpPr>
            <a:spLocks noGrp="1"/>
          </p:cNvSpPr>
          <p:nvPr>
            <p:ph idx="1"/>
          </p:nvPr>
        </p:nvSpPr>
        <p:spPr>
          <a:xfrm>
            <a:off x="5183189" y="987427"/>
            <a:ext cx="6172200" cy="4873625"/>
          </a:xfrm>
        </p:spPr>
        <p:txBody>
          <a:bodyPr/>
          <a:lstStyle>
            <a:lvl1pPr>
              <a:defRPr sz="3161"/>
            </a:lvl1pPr>
            <a:lvl2pPr>
              <a:defRPr sz="2766"/>
            </a:lvl2pPr>
            <a:lvl3pPr>
              <a:defRPr sz="2370"/>
            </a:lvl3pPr>
            <a:lvl4pPr>
              <a:defRPr sz="1975"/>
            </a:lvl4pPr>
            <a:lvl5pPr>
              <a:defRPr sz="1975"/>
            </a:lvl5pPr>
            <a:lvl6pPr>
              <a:defRPr sz="1975"/>
            </a:lvl6pPr>
            <a:lvl7pPr>
              <a:defRPr sz="1975"/>
            </a:lvl7pPr>
            <a:lvl8pPr>
              <a:defRPr sz="1975"/>
            </a:lvl8pPr>
            <a:lvl9pPr>
              <a:defRPr sz="19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 xmlns:a16="http://schemas.microsoft.com/office/drawing/2014/main" id="{49625DC2-B44E-4FA0-8577-9C2EC06F9918}"/>
              </a:ext>
            </a:extLst>
          </p:cNvPr>
          <p:cNvSpPr>
            <a:spLocks noGrp="1"/>
          </p:cNvSpPr>
          <p:nvPr>
            <p:ph type="body" sz="half" idx="2"/>
          </p:nvPr>
        </p:nvSpPr>
        <p:spPr>
          <a:xfrm>
            <a:off x="839789" y="2057400"/>
            <a:ext cx="3932237" cy="3811588"/>
          </a:xfrm>
        </p:spPr>
        <p:txBody>
          <a:bodyPr/>
          <a:lstStyle>
            <a:lvl1pPr marL="0" indent="0">
              <a:buNone/>
              <a:defRPr sz="1580"/>
            </a:lvl1pPr>
            <a:lvl2pPr marL="451576" indent="0">
              <a:buNone/>
              <a:defRPr sz="1383"/>
            </a:lvl2pPr>
            <a:lvl3pPr marL="903153" indent="0">
              <a:buNone/>
              <a:defRPr sz="1185"/>
            </a:lvl3pPr>
            <a:lvl4pPr marL="1354729" indent="0">
              <a:buNone/>
              <a:defRPr sz="988"/>
            </a:lvl4pPr>
            <a:lvl5pPr marL="1806306" indent="0">
              <a:buNone/>
              <a:defRPr sz="988"/>
            </a:lvl5pPr>
            <a:lvl6pPr marL="2257882" indent="0">
              <a:buNone/>
              <a:defRPr sz="988"/>
            </a:lvl6pPr>
            <a:lvl7pPr marL="2709459" indent="0">
              <a:buNone/>
              <a:defRPr sz="988"/>
            </a:lvl7pPr>
            <a:lvl8pPr marL="3161035" indent="0">
              <a:buNone/>
              <a:defRPr sz="988"/>
            </a:lvl8pPr>
            <a:lvl9pPr marL="3612612" indent="0">
              <a:buNone/>
              <a:defRPr sz="988"/>
            </a:lvl9pPr>
          </a:lstStyle>
          <a:p>
            <a:pPr lvl="0"/>
            <a:r>
              <a:rPr lang="en-US"/>
              <a:t>Click to edit Master text styles</a:t>
            </a:r>
          </a:p>
        </p:txBody>
      </p:sp>
      <p:sp>
        <p:nvSpPr>
          <p:cNvPr id="5" name="Date Placeholder 4">
            <a:extLst>
              <a:ext uri="{FF2B5EF4-FFF2-40B4-BE49-F238E27FC236}">
                <a16:creationId xmlns="" xmlns:a16="http://schemas.microsoft.com/office/drawing/2014/main" id="{4BCBAB84-253F-4E41-868A-FACDFB9A5D76}"/>
              </a:ext>
            </a:extLst>
          </p:cNvPr>
          <p:cNvSpPr>
            <a:spLocks noGrp="1"/>
          </p:cNvSpPr>
          <p:nvPr>
            <p:ph type="dt" sz="half" idx="10"/>
          </p:nvPr>
        </p:nvSpPr>
        <p:spPr/>
        <p:txBody>
          <a:bodyPr/>
          <a:lstStyle/>
          <a:p>
            <a:pPr defTabSz="903153"/>
            <a:fld id="{98D60C0C-961D-4F48-9DB0-CB5478C7956E}" type="datetimeFigureOut">
              <a:rPr lang="en-GB" smtClean="0">
                <a:solidFill>
                  <a:prstClr val="black">
                    <a:tint val="75000"/>
                  </a:prstClr>
                </a:solidFill>
              </a:rPr>
              <a:pPr defTabSz="903153"/>
              <a:t>05/08/2020</a:t>
            </a:fld>
            <a:endParaRPr lang="en-GB">
              <a:solidFill>
                <a:prstClr val="black">
                  <a:tint val="75000"/>
                </a:prstClr>
              </a:solidFill>
            </a:endParaRPr>
          </a:p>
        </p:txBody>
      </p:sp>
      <p:sp>
        <p:nvSpPr>
          <p:cNvPr id="6" name="Footer Placeholder 5">
            <a:extLst>
              <a:ext uri="{FF2B5EF4-FFF2-40B4-BE49-F238E27FC236}">
                <a16:creationId xmlns="" xmlns:a16="http://schemas.microsoft.com/office/drawing/2014/main" id="{DFC1DBCC-4BCE-4146-97BA-39FDA296ECC9}"/>
              </a:ext>
            </a:extLst>
          </p:cNvPr>
          <p:cNvSpPr>
            <a:spLocks noGrp="1"/>
          </p:cNvSpPr>
          <p:nvPr>
            <p:ph type="ftr" sz="quarter" idx="11"/>
          </p:nvPr>
        </p:nvSpPr>
        <p:spPr/>
        <p:txBody>
          <a:bodyPr/>
          <a:lstStyle/>
          <a:p>
            <a:pPr defTabSz="903153"/>
            <a:endParaRPr lang="en-GB">
              <a:solidFill>
                <a:prstClr val="black">
                  <a:tint val="75000"/>
                </a:prstClr>
              </a:solidFill>
            </a:endParaRPr>
          </a:p>
        </p:txBody>
      </p:sp>
      <p:sp>
        <p:nvSpPr>
          <p:cNvPr id="7" name="Slide Number Placeholder 6">
            <a:extLst>
              <a:ext uri="{FF2B5EF4-FFF2-40B4-BE49-F238E27FC236}">
                <a16:creationId xmlns="" xmlns:a16="http://schemas.microsoft.com/office/drawing/2014/main" id="{670D3F93-FAE9-48A2-9579-16AC6153622B}"/>
              </a:ext>
            </a:extLst>
          </p:cNvPr>
          <p:cNvSpPr>
            <a:spLocks noGrp="1"/>
          </p:cNvSpPr>
          <p:nvPr>
            <p:ph type="sldNum" sz="quarter" idx="12"/>
          </p:nvPr>
        </p:nvSpPr>
        <p:spPr/>
        <p:txBody>
          <a:bodyPr/>
          <a:lstStyle/>
          <a:p>
            <a:pPr defTabSz="903153"/>
            <a:fld id="{BE965793-4DBF-40FA-A0C6-8A450E637D36}" type="slidenum">
              <a:rPr lang="en-GB" smtClean="0">
                <a:solidFill>
                  <a:prstClr val="black">
                    <a:tint val="75000"/>
                  </a:prstClr>
                </a:solidFill>
              </a:rPr>
              <a:pPr defTabSz="903153"/>
              <a:t>‹#›</a:t>
            </a:fld>
            <a:endParaRPr lang="en-GB">
              <a:solidFill>
                <a:prstClr val="black">
                  <a:tint val="75000"/>
                </a:prstClr>
              </a:solidFill>
            </a:endParaRPr>
          </a:p>
        </p:txBody>
      </p:sp>
    </p:spTree>
    <p:extLst>
      <p:ext uri="{BB962C8B-B14F-4D97-AF65-F5344CB8AC3E}">
        <p14:creationId xmlns="" xmlns:p14="http://schemas.microsoft.com/office/powerpoint/2010/main" val="2966640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7836AE-5762-4191-8FF8-95C4DF1A025C}"/>
              </a:ext>
            </a:extLst>
          </p:cNvPr>
          <p:cNvSpPr>
            <a:spLocks noGrp="1"/>
          </p:cNvSpPr>
          <p:nvPr>
            <p:ph type="title"/>
          </p:nvPr>
        </p:nvSpPr>
        <p:spPr>
          <a:xfrm>
            <a:off x="839789" y="457200"/>
            <a:ext cx="3932237" cy="1600200"/>
          </a:xfrm>
        </p:spPr>
        <p:txBody>
          <a:bodyPr anchor="b"/>
          <a:lstStyle>
            <a:lvl1pPr>
              <a:defRPr sz="3161"/>
            </a:lvl1pPr>
          </a:lstStyle>
          <a:p>
            <a:r>
              <a:rPr lang="en-US"/>
              <a:t>Click to edit Master title style</a:t>
            </a:r>
            <a:endParaRPr lang="en-GB"/>
          </a:p>
        </p:txBody>
      </p:sp>
      <p:sp>
        <p:nvSpPr>
          <p:cNvPr id="3" name="Picture Placeholder 2">
            <a:extLst>
              <a:ext uri="{FF2B5EF4-FFF2-40B4-BE49-F238E27FC236}">
                <a16:creationId xmlns="" xmlns:a16="http://schemas.microsoft.com/office/drawing/2014/main" id="{E3F44E2D-DE74-4710-A0D0-C08663DE66C6}"/>
              </a:ext>
            </a:extLst>
          </p:cNvPr>
          <p:cNvSpPr>
            <a:spLocks noGrp="1"/>
          </p:cNvSpPr>
          <p:nvPr>
            <p:ph type="pic" idx="1"/>
          </p:nvPr>
        </p:nvSpPr>
        <p:spPr>
          <a:xfrm>
            <a:off x="5183189" y="987427"/>
            <a:ext cx="6172200" cy="4873625"/>
          </a:xfrm>
        </p:spPr>
        <p:txBody>
          <a:bodyPr/>
          <a:lstStyle>
            <a:lvl1pPr marL="0" indent="0">
              <a:buNone/>
              <a:defRPr sz="3161"/>
            </a:lvl1pPr>
            <a:lvl2pPr marL="451576" indent="0">
              <a:buNone/>
              <a:defRPr sz="2766"/>
            </a:lvl2pPr>
            <a:lvl3pPr marL="903153" indent="0">
              <a:buNone/>
              <a:defRPr sz="2370"/>
            </a:lvl3pPr>
            <a:lvl4pPr marL="1354729" indent="0">
              <a:buNone/>
              <a:defRPr sz="1975"/>
            </a:lvl4pPr>
            <a:lvl5pPr marL="1806306" indent="0">
              <a:buNone/>
              <a:defRPr sz="1975"/>
            </a:lvl5pPr>
            <a:lvl6pPr marL="2257882" indent="0">
              <a:buNone/>
              <a:defRPr sz="1975"/>
            </a:lvl6pPr>
            <a:lvl7pPr marL="2709459" indent="0">
              <a:buNone/>
              <a:defRPr sz="1975"/>
            </a:lvl7pPr>
            <a:lvl8pPr marL="3161035" indent="0">
              <a:buNone/>
              <a:defRPr sz="1975"/>
            </a:lvl8pPr>
            <a:lvl9pPr marL="3612612" indent="0">
              <a:buNone/>
              <a:defRPr sz="1975"/>
            </a:lvl9pPr>
          </a:lstStyle>
          <a:p>
            <a:endParaRPr lang="en-GB"/>
          </a:p>
        </p:txBody>
      </p:sp>
      <p:sp>
        <p:nvSpPr>
          <p:cNvPr id="4" name="Text Placeholder 3">
            <a:extLst>
              <a:ext uri="{FF2B5EF4-FFF2-40B4-BE49-F238E27FC236}">
                <a16:creationId xmlns="" xmlns:a16="http://schemas.microsoft.com/office/drawing/2014/main" id="{529838CE-AB0E-40B6-849D-103B6A2D73FA}"/>
              </a:ext>
            </a:extLst>
          </p:cNvPr>
          <p:cNvSpPr>
            <a:spLocks noGrp="1"/>
          </p:cNvSpPr>
          <p:nvPr>
            <p:ph type="body" sz="half" idx="2"/>
          </p:nvPr>
        </p:nvSpPr>
        <p:spPr>
          <a:xfrm>
            <a:off x="839789" y="2057400"/>
            <a:ext cx="3932237" cy="3811588"/>
          </a:xfrm>
        </p:spPr>
        <p:txBody>
          <a:bodyPr/>
          <a:lstStyle>
            <a:lvl1pPr marL="0" indent="0">
              <a:buNone/>
              <a:defRPr sz="1580"/>
            </a:lvl1pPr>
            <a:lvl2pPr marL="451576" indent="0">
              <a:buNone/>
              <a:defRPr sz="1383"/>
            </a:lvl2pPr>
            <a:lvl3pPr marL="903153" indent="0">
              <a:buNone/>
              <a:defRPr sz="1185"/>
            </a:lvl3pPr>
            <a:lvl4pPr marL="1354729" indent="0">
              <a:buNone/>
              <a:defRPr sz="988"/>
            </a:lvl4pPr>
            <a:lvl5pPr marL="1806306" indent="0">
              <a:buNone/>
              <a:defRPr sz="988"/>
            </a:lvl5pPr>
            <a:lvl6pPr marL="2257882" indent="0">
              <a:buNone/>
              <a:defRPr sz="988"/>
            </a:lvl6pPr>
            <a:lvl7pPr marL="2709459" indent="0">
              <a:buNone/>
              <a:defRPr sz="988"/>
            </a:lvl7pPr>
            <a:lvl8pPr marL="3161035" indent="0">
              <a:buNone/>
              <a:defRPr sz="988"/>
            </a:lvl8pPr>
            <a:lvl9pPr marL="3612612" indent="0">
              <a:buNone/>
              <a:defRPr sz="988"/>
            </a:lvl9pPr>
          </a:lstStyle>
          <a:p>
            <a:pPr lvl="0"/>
            <a:r>
              <a:rPr lang="en-US"/>
              <a:t>Click to edit Master text styles</a:t>
            </a:r>
          </a:p>
        </p:txBody>
      </p:sp>
      <p:sp>
        <p:nvSpPr>
          <p:cNvPr id="5" name="Date Placeholder 4">
            <a:extLst>
              <a:ext uri="{FF2B5EF4-FFF2-40B4-BE49-F238E27FC236}">
                <a16:creationId xmlns="" xmlns:a16="http://schemas.microsoft.com/office/drawing/2014/main" id="{2C808DEC-8040-4D27-9897-12FE598303D0}"/>
              </a:ext>
            </a:extLst>
          </p:cNvPr>
          <p:cNvSpPr>
            <a:spLocks noGrp="1"/>
          </p:cNvSpPr>
          <p:nvPr>
            <p:ph type="dt" sz="half" idx="10"/>
          </p:nvPr>
        </p:nvSpPr>
        <p:spPr/>
        <p:txBody>
          <a:bodyPr/>
          <a:lstStyle/>
          <a:p>
            <a:pPr defTabSz="903153"/>
            <a:fld id="{98D60C0C-961D-4F48-9DB0-CB5478C7956E}" type="datetimeFigureOut">
              <a:rPr lang="en-GB" smtClean="0">
                <a:solidFill>
                  <a:prstClr val="black">
                    <a:tint val="75000"/>
                  </a:prstClr>
                </a:solidFill>
              </a:rPr>
              <a:pPr defTabSz="903153"/>
              <a:t>05/08/2020</a:t>
            </a:fld>
            <a:endParaRPr lang="en-GB">
              <a:solidFill>
                <a:prstClr val="black">
                  <a:tint val="75000"/>
                </a:prstClr>
              </a:solidFill>
            </a:endParaRPr>
          </a:p>
        </p:txBody>
      </p:sp>
      <p:sp>
        <p:nvSpPr>
          <p:cNvPr id="6" name="Footer Placeholder 5">
            <a:extLst>
              <a:ext uri="{FF2B5EF4-FFF2-40B4-BE49-F238E27FC236}">
                <a16:creationId xmlns="" xmlns:a16="http://schemas.microsoft.com/office/drawing/2014/main" id="{94B01ADF-6B44-48E8-A329-16F406B80FFC}"/>
              </a:ext>
            </a:extLst>
          </p:cNvPr>
          <p:cNvSpPr>
            <a:spLocks noGrp="1"/>
          </p:cNvSpPr>
          <p:nvPr>
            <p:ph type="ftr" sz="quarter" idx="11"/>
          </p:nvPr>
        </p:nvSpPr>
        <p:spPr/>
        <p:txBody>
          <a:bodyPr/>
          <a:lstStyle/>
          <a:p>
            <a:pPr defTabSz="903153"/>
            <a:endParaRPr lang="en-GB">
              <a:solidFill>
                <a:prstClr val="black">
                  <a:tint val="75000"/>
                </a:prstClr>
              </a:solidFill>
            </a:endParaRPr>
          </a:p>
        </p:txBody>
      </p:sp>
      <p:sp>
        <p:nvSpPr>
          <p:cNvPr id="8"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610600" y="6508376"/>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defTabSz="903153"/>
            <a:r>
              <a:rPr lang="en-GB" smtClean="0"/>
              <a:t>Emmanuel Agu ©2020</a:t>
            </a:r>
          </a:p>
          <a:p>
            <a:pPr defTabSz="903153"/>
            <a:endParaRPr lang="en-GB" dirty="0"/>
          </a:p>
        </p:txBody>
      </p:sp>
    </p:spTree>
    <p:extLst>
      <p:ext uri="{BB962C8B-B14F-4D97-AF65-F5344CB8AC3E}">
        <p14:creationId xmlns="" xmlns:p14="http://schemas.microsoft.com/office/powerpoint/2010/main" val="1831181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F8F8DC-BA98-4FC3-8E2D-FA6EA0BA099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30374224-7DC5-4106-BA23-9ABF309F6E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BB123432-315A-4563-9B16-1EC7B465038A}"/>
              </a:ext>
            </a:extLst>
          </p:cNvPr>
          <p:cNvSpPr>
            <a:spLocks noGrp="1"/>
          </p:cNvSpPr>
          <p:nvPr>
            <p:ph type="dt" sz="half" idx="10"/>
          </p:nvPr>
        </p:nvSpPr>
        <p:spPr/>
        <p:txBody>
          <a:bodyPr/>
          <a:lstStyle/>
          <a:p>
            <a:pPr defTabSz="903153"/>
            <a:fld id="{98D60C0C-961D-4F48-9DB0-CB5478C7956E}" type="datetimeFigureOut">
              <a:rPr lang="en-GB" smtClean="0">
                <a:solidFill>
                  <a:prstClr val="black">
                    <a:tint val="75000"/>
                  </a:prstClr>
                </a:solidFill>
              </a:rPr>
              <a:pPr defTabSz="903153"/>
              <a:t>05/08/2020</a:t>
            </a:fld>
            <a:endParaRPr lang="en-GB">
              <a:solidFill>
                <a:prstClr val="black">
                  <a:tint val="75000"/>
                </a:prstClr>
              </a:solidFill>
            </a:endParaRPr>
          </a:p>
        </p:txBody>
      </p:sp>
      <p:sp>
        <p:nvSpPr>
          <p:cNvPr id="5" name="Footer Placeholder 4">
            <a:extLst>
              <a:ext uri="{FF2B5EF4-FFF2-40B4-BE49-F238E27FC236}">
                <a16:creationId xmlns="" xmlns:a16="http://schemas.microsoft.com/office/drawing/2014/main" id="{DE240B00-B869-446F-9D0F-CB8B8145EDCC}"/>
              </a:ext>
            </a:extLst>
          </p:cNvPr>
          <p:cNvSpPr>
            <a:spLocks noGrp="1"/>
          </p:cNvSpPr>
          <p:nvPr>
            <p:ph type="ftr" sz="quarter" idx="11"/>
          </p:nvPr>
        </p:nvSpPr>
        <p:spPr/>
        <p:txBody>
          <a:bodyPr/>
          <a:lstStyle/>
          <a:p>
            <a:pPr defTabSz="903153"/>
            <a:endParaRPr lang="en-GB">
              <a:solidFill>
                <a:prstClr val="black">
                  <a:tint val="75000"/>
                </a:prstClr>
              </a:solidFill>
            </a:endParaRPr>
          </a:p>
        </p:txBody>
      </p:sp>
      <p:sp>
        <p:nvSpPr>
          <p:cNvPr id="7"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610600" y="6508376"/>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defTabSz="903153"/>
            <a:r>
              <a:rPr lang="en-GB" smtClean="0"/>
              <a:t>Emmanuel Agu ©2020</a:t>
            </a:r>
          </a:p>
          <a:p>
            <a:pPr defTabSz="903153"/>
            <a:endParaRPr lang="en-GB" dirty="0"/>
          </a:p>
        </p:txBody>
      </p:sp>
    </p:spTree>
    <p:extLst>
      <p:ext uri="{BB962C8B-B14F-4D97-AF65-F5344CB8AC3E}">
        <p14:creationId xmlns="" xmlns:p14="http://schemas.microsoft.com/office/powerpoint/2010/main" val="1774248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77957DA7-92F4-48FE-B3F5-5FDC652261B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0DEF29A0-29E5-45A4-812E-032A8EC61F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C6B50CDA-2728-4279-A369-9760F99A7FA2}"/>
              </a:ext>
            </a:extLst>
          </p:cNvPr>
          <p:cNvSpPr>
            <a:spLocks noGrp="1"/>
          </p:cNvSpPr>
          <p:nvPr>
            <p:ph type="dt" sz="half" idx="10"/>
          </p:nvPr>
        </p:nvSpPr>
        <p:spPr/>
        <p:txBody>
          <a:bodyPr/>
          <a:lstStyle/>
          <a:p>
            <a:pPr defTabSz="903153"/>
            <a:fld id="{98D60C0C-961D-4F48-9DB0-CB5478C7956E}" type="datetimeFigureOut">
              <a:rPr lang="en-GB" smtClean="0">
                <a:solidFill>
                  <a:prstClr val="black">
                    <a:tint val="75000"/>
                  </a:prstClr>
                </a:solidFill>
              </a:rPr>
              <a:pPr defTabSz="903153"/>
              <a:t>05/08/2020</a:t>
            </a:fld>
            <a:endParaRPr lang="en-GB">
              <a:solidFill>
                <a:prstClr val="black">
                  <a:tint val="75000"/>
                </a:prstClr>
              </a:solidFill>
            </a:endParaRPr>
          </a:p>
        </p:txBody>
      </p:sp>
      <p:sp>
        <p:nvSpPr>
          <p:cNvPr id="5" name="Footer Placeholder 4">
            <a:extLst>
              <a:ext uri="{FF2B5EF4-FFF2-40B4-BE49-F238E27FC236}">
                <a16:creationId xmlns="" xmlns:a16="http://schemas.microsoft.com/office/drawing/2014/main" id="{B3F15B26-9CF5-44C9-9911-FB210C6EA842}"/>
              </a:ext>
            </a:extLst>
          </p:cNvPr>
          <p:cNvSpPr>
            <a:spLocks noGrp="1"/>
          </p:cNvSpPr>
          <p:nvPr>
            <p:ph type="ftr" sz="quarter" idx="11"/>
          </p:nvPr>
        </p:nvSpPr>
        <p:spPr/>
        <p:txBody>
          <a:bodyPr/>
          <a:lstStyle/>
          <a:p>
            <a:pPr defTabSz="903153"/>
            <a:endParaRPr lang="en-GB">
              <a:solidFill>
                <a:prstClr val="black">
                  <a:tint val="75000"/>
                </a:prstClr>
              </a:solidFill>
            </a:endParaRPr>
          </a:p>
        </p:txBody>
      </p:sp>
      <p:sp>
        <p:nvSpPr>
          <p:cNvPr id="6" name="Slide Number Placeholder 5">
            <a:extLst>
              <a:ext uri="{FF2B5EF4-FFF2-40B4-BE49-F238E27FC236}">
                <a16:creationId xmlns="" xmlns:a16="http://schemas.microsoft.com/office/drawing/2014/main" id="{D1AE933A-1AED-4202-B416-4A6CFC007BC9}"/>
              </a:ext>
            </a:extLst>
          </p:cNvPr>
          <p:cNvSpPr>
            <a:spLocks noGrp="1"/>
          </p:cNvSpPr>
          <p:nvPr>
            <p:ph type="sldNum" sz="quarter" idx="12"/>
          </p:nvPr>
        </p:nvSpPr>
        <p:spPr/>
        <p:txBody>
          <a:bodyPr/>
          <a:lstStyle/>
          <a:p>
            <a:pPr defTabSz="903153"/>
            <a:fld id="{BE965793-4DBF-40FA-A0C6-8A450E637D36}" type="slidenum">
              <a:rPr lang="en-GB" smtClean="0">
                <a:solidFill>
                  <a:prstClr val="black">
                    <a:tint val="75000"/>
                  </a:prstClr>
                </a:solidFill>
              </a:rPr>
              <a:pPr defTabSz="903153"/>
              <a:t>‹#›</a:t>
            </a:fld>
            <a:endParaRPr lang="en-GB">
              <a:solidFill>
                <a:prstClr val="black">
                  <a:tint val="75000"/>
                </a:prstClr>
              </a:solidFill>
            </a:endParaRPr>
          </a:p>
        </p:txBody>
      </p:sp>
    </p:spTree>
    <p:extLst>
      <p:ext uri="{BB962C8B-B14F-4D97-AF65-F5344CB8AC3E}">
        <p14:creationId xmlns="" xmlns:p14="http://schemas.microsoft.com/office/powerpoint/2010/main" val="1109416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887D74E7-9C8E-E946-8EFB-DBF6DDB03E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 xmlns:a16="http://schemas.microsoft.com/office/drawing/2014/main" id="{2F82DB94-5CFE-494F-A6AB-A527774ADA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 xmlns:a16="http://schemas.microsoft.com/office/drawing/2014/main" id="{8CE35D31-F73D-BA43-BF14-FAC586DE8F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7" name="Date Placeholder 1">
            <a:extLst>
              <a:ext uri="{FF2B5EF4-FFF2-40B4-BE49-F238E27FC236}">
                <a16:creationId xmlns="" xmlns:a16="http://schemas.microsoft.com/office/drawing/2014/main" id="{55CB4ADB-8FE5-3043-8185-D6C9EFDC0EDA}"/>
              </a:ext>
            </a:extLst>
          </p:cNvPr>
          <p:cNvSpPr>
            <a:spLocks noGrp="1"/>
          </p:cNvSpPr>
          <p:nvPr>
            <p:ph type="dt" sz="half" idx="2"/>
          </p:nvPr>
        </p:nvSpPr>
        <p:spPr>
          <a:xfrm>
            <a:off x="838200" y="6310312"/>
            <a:ext cx="2743200" cy="365125"/>
          </a:xfrm>
          <a:prstGeom prst="rect">
            <a:avLst/>
          </a:prstGeom>
        </p:spPr>
        <p:txBody>
          <a:bodyPr/>
          <a:lstStyle>
            <a:lvl1pPr>
              <a:defRPr sz="1050" b="1"/>
            </a:lvl1pPr>
          </a:lstStyle>
          <a:p>
            <a:r>
              <a:rPr lang="en-GB"/>
              <a:t>© www.next100naijabrands.com </a:t>
            </a:r>
            <a:endParaRPr lang="en-GB" dirty="0"/>
          </a:p>
        </p:txBody>
      </p:sp>
      <p:sp>
        <p:nvSpPr>
          <p:cNvPr id="9"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610600" y="6508376"/>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defTabSz="903153"/>
            <a:r>
              <a:rPr lang="en-GB" smtClean="0"/>
              <a:t>Emmanuel Agu ©2020</a:t>
            </a:r>
          </a:p>
          <a:p>
            <a:pPr defTabSz="903153"/>
            <a:endParaRPr lang="en-GB" dirty="0"/>
          </a:p>
        </p:txBody>
      </p:sp>
    </p:spTree>
    <p:extLst>
      <p:ext uri="{BB962C8B-B14F-4D97-AF65-F5344CB8AC3E}">
        <p14:creationId xmlns="" xmlns:p14="http://schemas.microsoft.com/office/powerpoint/2010/main" val="4199753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extLst>
              <a:ext uri="{28A0092B-C50C-407E-A947-70E740481C1C}">
                <a14:useLocalDpi xmlns="" xmlns:a14="http://schemas.microsoft.com/office/drawing/2010/main" val="0"/>
              </a:ext>
            </a:extLst>
          </a:blip>
          <a:stretch>
            <a:fillRect/>
          </a:stretch>
        </p:blipFill>
        <p:spPr>
          <a:xfrm>
            <a:off x="-1" y="0"/>
            <a:ext cx="12192001" cy="6858000"/>
          </a:xfrm>
          <a:prstGeom prst="rect">
            <a:avLst/>
          </a:prstGeom>
        </p:spPr>
      </p:pic>
      <p:sp>
        <p:nvSpPr>
          <p:cNvPr id="2" name="Title Placeholder 1">
            <a:extLst>
              <a:ext uri="{FF2B5EF4-FFF2-40B4-BE49-F238E27FC236}">
                <a16:creationId xmlns="" xmlns:a16="http://schemas.microsoft.com/office/drawing/2014/main" id="{8E56213C-1FE6-4061-BCE1-FEA1E57979E7}"/>
              </a:ext>
            </a:extLst>
          </p:cNvPr>
          <p:cNvSpPr>
            <a:spLocks noGrp="1"/>
          </p:cNvSpPr>
          <p:nvPr>
            <p:ph type="title"/>
          </p:nvPr>
        </p:nvSpPr>
        <p:spPr>
          <a:xfrm>
            <a:off x="838201" y="528918"/>
            <a:ext cx="10515600" cy="116177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 xmlns:a16="http://schemas.microsoft.com/office/drawing/2014/main" id="{B4921D7C-A9A1-47E0-B42D-8D8BBBEDF290}"/>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 xmlns:a16="http://schemas.microsoft.com/office/drawing/2014/main" id="{E09A8AED-85ED-4A25-89DB-76EDC3D7F710}"/>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185">
                <a:solidFill>
                  <a:schemeClr val="tx1">
                    <a:tint val="75000"/>
                  </a:schemeClr>
                </a:solidFill>
              </a:defRPr>
            </a:lvl1pPr>
          </a:lstStyle>
          <a:p>
            <a:pPr defTabSz="903153"/>
            <a:fld id="{98D60C0C-961D-4F48-9DB0-CB5478C7956E}" type="datetimeFigureOut">
              <a:rPr lang="en-GB" smtClean="0">
                <a:solidFill>
                  <a:prstClr val="black">
                    <a:tint val="75000"/>
                  </a:prstClr>
                </a:solidFill>
              </a:rPr>
              <a:pPr defTabSz="903153"/>
              <a:t>05/08/2020</a:t>
            </a:fld>
            <a:endParaRPr lang="en-GB">
              <a:solidFill>
                <a:prstClr val="black">
                  <a:tint val="75000"/>
                </a:prstClr>
              </a:solidFill>
            </a:endParaRPr>
          </a:p>
        </p:txBody>
      </p:sp>
      <p:sp>
        <p:nvSpPr>
          <p:cNvPr id="5" name="Footer Placeholder 4">
            <a:extLst>
              <a:ext uri="{FF2B5EF4-FFF2-40B4-BE49-F238E27FC236}">
                <a16:creationId xmlns="" xmlns:a16="http://schemas.microsoft.com/office/drawing/2014/main" id="{A8912561-C561-42D0-903F-E28850936DCF}"/>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185">
                <a:solidFill>
                  <a:schemeClr val="tx1">
                    <a:tint val="75000"/>
                  </a:schemeClr>
                </a:solidFill>
              </a:defRPr>
            </a:lvl1pPr>
          </a:lstStyle>
          <a:p>
            <a:pPr defTabSz="903153"/>
            <a:endParaRPr lang="en-GB">
              <a:solidFill>
                <a:prstClr val="black">
                  <a:tint val="75000"/>
                </a:prstClr>
              </a:solidFill>
            </a:endParaRPr>
          </a:p>
        </p:txBody>
      </p:sp>
      <p:sp>
        <p:nvSpPr>
          <p:cNvPr id="6"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610600" y="6508376"/>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defTabSz="903153"/>
            <a:r>
              <a:rPr lang="en-GB" smtClean="0"/>
              <a:t>Emmanuel Agu ©2020</a:t>
            </a:r>
          </a:p>
          <a:p>
            <a:pPr defTabSz="903153"/>
            <a:endParaRPr lang="en-GB" dirty="0"/>
          </a:p>
        </p:txBody>
      </p:sp>
    </p:spTree>
    <p:extLst>
      <p:ext uri="{BB962C8B-B14F-4D97-AF65-F5344CB8AC3E}">
        <p14:creationId xmlns="" xmlns:p14="http://schemas.microsoft.com/office/powerpoint/2010/main" val="21906761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03153" rtl="0" eaLnBrk="1" latinLnBrk="0" hangingPunct="1">
        <a:lnSpc>
          <a:spcPct val="90000"/>
        </a:lnSpc>
        <a:spcBef>
          <a:spcPct val="0"/>
        </a:spcBef>
        <a:buNone/>
        <a:defRPr sz="4346" kern="1200">
          <a:solidFill>
            <a:schemeClr val="tx1"/>
          </a:solidFill>
          <a:latin typeface="Impact" panose="020B0806030902050204" pitchFamily="34" charset="0"/>
          <a:ea typeface="+mj-ea"/>
          <a:cs typeface="+mj-cs"/>
        </a:defRPr>
      </a:lvl1pPr>
    </p:titleStyle>
    <p:bodyStyle>
      <a:lvl1pPr marL="225788" indent="-225788" algn="l" defTabSz="903153" rtl="0" eaLnBrk="1" latinLnBrk="0" hangingPunct="1">
        <a:lnSpc>
          <a:spcPct val="90000"/>
        </a:lnSpc>
        <a:spcBef>
          <a:spcPts val="988"/>
        </a:spcBef>
        <a:buFont typeface="Arial" panose="020B0604020202020204" pitchFamily="34" charset="0"/>
        <a:buChar char="•"/>
        <a:defRPr sz="2766" kern="1200">
          <a:solidFill>
            <a:schemeClr val="tx1"/>
          </a:solidFill>
          <a:latin typeface="Arial" panose="020B0604020202020204" pitchFamily="34" charset="0"/>
          <a:ea typeface="+mn-ea"/>
          <a:cs typeface="Arial" panose="020B0604020202020204" pitchFamily="34" charset="0"/>
        </a:defRPr>
      </a:lvl1pPr>
      <a:lvl2pPr marL="677365" indent="-225788" algn="l" defTabSz="903153" rtl="0" eaLnBrk="1" latinLnBrk="0" hangingPunct="1">
        <a:lnSpc>
          <a:spcPct val="90000"/>
        </a:lnSpc>
        <a:spcBef>
          <a:spcPts val="494"/>
        </a:spcBef>
        <a:buFont typeface="Arial" panose="020B0604020202020204" pitchFamily="34" charset="0"/>
        <a:buChar char="•"/>
        <a:defRPr sz="2370" kern="1200">
          <a:solidFill>
            <a:schemeClr val="tx1"/>
          </a:solidFill>
          <a:latin typeface="Arial" panose="020B0604020202020204" pitchFamily="34" charset="0"/>
          <a:ea typeface="+mn-ea"/>
          <a:cs typeface="Arial" panose="020B0604020202020204" pitchFamily="34" charset="0"/>
        </a:defRPr>
      </a:lvl2pPr>
      <a:lvl3pPr marL="1128941" indent="-225788" algn="l" defTabSz="903153" rtl="0" eaLnBrk="1" latinLnBrk="0" hangingPunct="1">
        <a:lnSpc>
          <a:spcPct val="90000"/>
        </a:lnSpc>
        <a:spcBef>
          <a:spcPts val="494"/>
        </a:spcBef>
        <a:buFont typeface="Arial" panose="020B0604020202020204" pitchFamily="34" charset="0"/>
        <a:buChar char="•"/>
        <a:defRPr sz="1975" kern="1200">
          <a:solidFill>
            <a:schemeClr val="tx1"/>
          </a:solidFill>
          <a:latin typeface="Arial" panose="020B0604020202020204" pitchFamily="34" charset="0"/>
          <a:ea typeface="+mn-ea"/>
          <a:cs typeface="Arial" panose="020B0604020202020204" pitchFamily="34" charset="0"/>
        </a:defRPr>
      </a:lvl3pPr>
      <a:lvl4pPr marL="1580518" indent="-225788" algn="l" defTabSz="903153" rtl="0" eaLnBrk="1" latinLnBrk="0" hangingPunct="1">
        <a:lnSpc>
          <a:spcPct val="90000"/>
        </a:lnSpc>
        <a:spcBef>
          <a:spcPts val="494"/>
        </a:spcBef>
        <a:buFont typeface="Arial" panose="020B0604020202020204" pitchFamily="34" charset="0"/>
        <a:buChar char="•"/>
        <a:defRPr sz="1778" kern="1200">
          <a:solidFill>
            <a:schemeClr val="tx1"/>
          </a:solidFill>
          <a:latin typeface="Arial" panose="020B0604020202020204" pitchFamily="34" charset="0"/>
          <a:ea typeface="+mn-ea"/>
          <a:cs typeface="Arial" panose="020B0604020202020204" pitchFamily="34" charset="0"/>
        </a:defRPr>
      </a:lvl4pPr>
      <a:lvl5pPr marL="2032094" indent="-225788" algn="l" defTabSz="903153" rtl="0" eaLnBrk="1" latinLnBrk="0" hangingPunct="1">
        <a:lnSpc>
          <a:spcPct val="90000"/>
        </a:lnSpc>
        <a:spcBef>
          <a:spcPts val="494"/>
        </a:spcBef>
        <a:buFont typeface="Arial" panose="020B0604020202020204" pitchFamily="34" charset="0"/>
        <a:buChar char="•"/>
        <a:defRPr sz="1778" kern="1200">
          <a:solidFill>
            <a:schemeClr val="tx1"/>
          </a:solidFill>
          <a:latin typeface="Arial" panose="020B0604020202020204" pitchFamily="34" charset="0"/>
          <a:ea typeface="+mn-ea"/>
          <a:cs typeface="Arial" panose="020B0604020202020204" pitchFamily="34" charset="0"/>
        </a:defRPr>
      </a:lvl5pPr>
      <a:lvl6pPr marL="2483670" indent="-225788" algn="l" defTabSz="903153" rtl="0" eaLnBrk="1" latinLnBrk="0" hangingPunct="1">
        <a:lnSpc>
          <a:spcPct val="90000"/>
        </a:lnSpc>
        <a:spcBef>
          <a:spcPts val="494"/>
        </a:spcBef>
        <a:buFont typeface="Arial" panose="020B0604020202020204" pitchFamily="34" charset="0"/>
        <a:buChar char="•"/>
        <a:defRPr sz="1778" kern="1200">
          <a:solidFill>
            <a:schemeClr val="tx1"/>
          </a:solidFill>
          <a:latin typeface="+mn-lt"/>
          <a:ea typeface="+mn-ea"/>
          <a:cs typeface="+mn-cs"/>
        </a:defRPr>
      </a:lvl6pPr>
      <a:lvl7pPr marL="2935247" indent="-225788" algn="l" defTabSz="903153" rtl="0" eaLnBrk="1" latinLnBrk="0" hangingPunct="1">
        <a:lnSpc>
          <a:spcPct val="90000"/>
        </a:lnSpc>
        <a:spcBef>
          <a:spcPts val="494"/>
        </a:spcBef>
        <a:buFont typeface="Arial" panose="020B0604020202020204" pitchFamily="34" charset="0"/>
        <a:buChar char="•"/>
        <a:defRPr sz="1778" kern="1200">
          <a:solidFill>
            <a:schemeClr val="tx1"/>
          </a:solidFill>
          <a:latin typeface="+mn-lt"/>
          <a:ea typeface="+mn-ea"/>
          <a:cs typeface="+mn-cs"/>
        </a:defRPr>
      </a:lvl7pPr>
      <a:lvl8pPr marL="3386823" indent="-225788" algn="l" defTabSz="903153" rtl="0" eaLnBrk="1" latinLnBrk="0" hangingPunct="1">
        <a:lnSpc>
          <a:spcPct val="90000"/>
        </a:lnSpc>
        <a:spcBef>
          <a:spcPts val="494"/>
        </a:spcBef>
        <a:buFont typeface="Arial" panose="020B0604020202020204" pitchFamily="34" charset="0"/>
        <a:buChar char="•"/>
        <a:defRPr sz="1778" kern="1200">
          <a:solidFill>
            <a:schemeClr val="tx1"/>
          </a:solidFill>
          <a:latin typeface="+mn-lt"/>
          <a:ea typeface="+mn-ea"/>
          <a:cs typeface="+mn-cs"/>
        </a:defRPr>
      </a:lvl8pPr>
      <a:lvl9pPr marL="3838400" indent="-225788" algn="l" defTabSz="903153" rtl="0" eaLnBrk="1" latinLnBrk="0" hangingPunct="1">
        <a:lnSpc>
          <a:spcPct val="90000"/>
        </a:lnSpc>
        <a:spcBef>
          <a:spcPts val="494"/>
        </a:spcBef>
        <a:buFont typeface="Arial" panose="020B0604020202020204" pitchFamily="34" charset="0"/>
        <a:buChar char="•"/>
        <a:defRPr sz="1778" kern="1200">
          <a:solidFill>
            <a:schemeClr val="tx1"/>
          </a:solidFill>
          <a:latin typeface="+mn-lt"/>
          <a:ea typeface="+mn-ea"/>
          <a:cs typeface="+mn-cs"/>
        </a:defRPr>
      </a:lvl9pPr>
    </p:bodyStyle>
    <p:otherStyle>
      <a:defPPr>
        <a:defRPr lang="en-US"/>
      </a:defPPr>
      <a:lvl1pPr marL="0" algn="l" defTabSz="903153" rtl="0" eaLnBrk="1" latinLnBrk="0" hangingPunct="1">
        <a:defRPr sz="1778" kern="1200">
          <a:solidFill>
            <a:schemeClr val="tx1"/>
          </a:solidFill>
          <a:latin typeface="+mn-lt"/>
          <a:ea typeface="+mn-ea"/>
          <a:cs typeface="+mn-cs"/>
        </a:defRPr>
      </a:lvl1pPr>
      <a:lvl2pPr marL="451576" algn="l" defTabSz="903153" rtl="0" eaLnBrk="1" latinLnBrk="0" hangingPunct="1">
        <a:defRPr sz="1778" kern="1200">
          <a:solidFill>
            <a:schemeClr val="tx1"/>
          </a:solidFill>
          <a:latin typeface="+mn-lt"/>
          <a:ea typeface="+mn-ea"/>
          <a:cs typeface="+mn-cs"/>
        </a:defRPr>
      </a:lvl2pPr>
      <a:lvl3pPr marL="903153" algn="l" defTabSz="903153" rtl="0" eaLnBrk="1" latinLnBrk="0" hangingPunct="1">
        <a:defRPr sz="1778" kern="1200">
          <a:solidFill>
            <a:schemeClr val="tx1"/>
          </a:solidFill>
          <a:latin typeface="+mn-lt"/>
          <a:ea typeface="+mn-ea"/>
          <a:cs typeface="+mn-cs"/>
        </a:defRPr>
      </a:lvl3pPr>
      <a:lvl4pPr marL="1354729" algn="l" defTabSz="903153" rtl="0" eaLnBrk="1" latinLnBrk="0" hangingPunct="1">
        <a:defRPr sz="1778" kern="1200">
          <a:solidFill>
            <a:schemeClr val="tx1"/>
          </a:solidFill>
          <a:latin typeface="+mn-lt"/>
          <a:ea typeface="+mn-ea"/>
          <a:cs typeface="+mn-cs"/>
        </a:defRPr>
      </a:lvl4pPr>
      <a:lvl5pPr marL="1806306" algn="l" defTabSz="903153" rtl="0" eaLnBrk="1" latinLnBrk="0" hangingPunct="1">
        <a:defRPr sz="1778" kern="1200">
          <a:solidFill>
            <a:schemeClr val="tx1"/>
          </a:solidFill>
          <a:latin typeface="+mn-lt"/>
          <a:ea typeface="+mn-ea"/>
          <a:cs typeface="+mn-cs"/>
        </a:defRPr>
      </a:lvl5pPr>
      <a:lvl6pPr marL="2257882" algn="l" defTabSz="903153" rtl="0" eaLnBrk="1" latinLnBrk="0" hangingPunct="1">
        <a:defRPr sz="1778" kern="1200">
          <a:solidFill>
            <a:schemeClr val="tx1"/>
          </a:solidFill>
          <a:latin typeface="+mn-lt"/>
          <a:ea typeface="+mn-ea"/>
          <a:cs typeface="+mn-cs"/>
        </a:defRPr>
      </a:lvl6pPr>
      <a:lvl7pPr marL="2709459" algn="l" defTabSz="903153" rtl="0" eaLnBrk="1" latinLnBrk="0" hangingPunct="1">
        <a:defRPr sz="1778" kern="1200">
          <a:solidFill>
            <a:schemeClr val="tx1"/>
          </a:solidFill>
          <a:latin typeface="+mn-lt"/>
          <a:ea typeface="+mn-ea"/>
          <a:cs typeface="+mn-cs"/>
        </a:defRPr>
      </a:lvl7pPr>
      <a:lvl8pPr marL="3161035" algn="l" defTabSz="903153" rtl="0" eaLnBrk="1" latinLnBrk="0" hangingPunct="1">
        <a:defRPr sz="1778" kern="1200">
          <a:solidFill>
            <a:schemeClr val="tx1"/>
          </a:solidFill>
          <a:latin typeface="+mn-lt"/>
          <a:ea typeface="+mn-ea"/>
          <a:cs typeface="+mn-cs"/>
        </a:defRPr>
      </a:lvl8pPr>
      <a:lvl9pPr marL="3612612" algn="l" defTabSz="903153" rtl="0" eaLnBrk="1" latinLnBrk="0" hangingPunct="1">
        <a:defRPr sz="17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hyperlink" Target="https://www.mindtools.com/pages/article/managing-vuca-world.htm" TargetMode="External"/><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13.xml"/><Relationship Id="rId5" Type="http://schemas.openxmlformats.org/officeDocument/2006/relationships/hyperlink" Target="https://www.mindtools.com/pages/article/managing-vuca-world.htm"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hyperlink" Target="https://exchange.cim.co.uk/editorial/developing-agile-marketing-in-a-vuca-environment/" TargetMode="External"/><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 xmlns:a14="http://schemas.microsoft.com/office/drawing/2010/main"/>
              </a:ext>
            </a:extLst>
          </a:blip>
          <a:srcRect/>
          <a:stretch/>
        </p:blipFill>
        <p:spPr>
          <a:xfrm>
            <a:off x="0" y="-30481"/>
            <a:ext cx="12192000" cy="6888481"/>
          </a:xfrm>
          <a:prstGeom prst="rect">
            <a:avLst/>
          </a:prstGeom>
        </p:spPr>
      </p:pic>
      <p:sp>
        <p:nvSpPr>
          <p:cNvPr id="19" name="Title 1">
            <a:extLst>
              <a:ext uri="{FF2B5EF4-FFF2-40B4-BE49-F238E27FC236}">
                <a16:creationId xmlns="" xmlns:a16="http://schemas.microsoft.com/office/drawing/2014/main" id="{5D4C7923-0A42-4ED5-8B22-FB571C4C663D}"/>
              </a:ext>
            </a:extLst>
          </p:cNvPr>
          <p:cNvSpPr txBox="1">
            <a:spLocks/>
          </p:cNvSpPr>
          <p:nvPr/>
        </p:nvSpPr>
        <p:spPr>
          <a:xfrm>
            <a:off x="794642" y="2295111"/>
            <a:ext cx="6529702" cy="1777975"/>
          </a:xfrm>
          <a:prstGeom prst="rect">
            <a:avLst/>
          </a:prstGeom>
        </p:spPr>
        <p:txBody>
          <a:bodyPr vert="horz" lIns="90311" tIns="45156" rIns="90311" bIns="45156"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03153">
              <a:lnSpc>
                <a:spcPct val="80000"/>
              </a:lnSpc>
            </a:pPr>
            <a:r>
              <a:rPr lang="en-US" sz="5926" dirty="0" smtClean="0">
                <a:solidFill>
                  <a:schemeClr val="bg1"/>
                </a:solidFill>
                <a:effectLst>
                  <a:outerShdw blurRad="381000" dist="50800" dir="5400000" algn="ctr" rotWithShape="0">
                    <a:schemeClr val="tx1"/>
                  </a:outerShdw>
                </a:effectLst>
                <a:latin typeface="Impact" panose="020B0806030902050204" pitchFamily="34" charset="0"/>
                <a:ea typeface="Cambria" pitchFamily="18" charset="0"/>
              </a:rPr>
              <a:t>MARKETING IN A </a:t>
            </a:r>
          </a:p>
          <a:p>
            <a:pPr algn="l" defTabSz="903153">
              <a:lnSpc>
                <a:spcPct val="80000"/>
              </a:lnSpc>
            </a:pPr>
            <a:r>
              <a:rPr lang="en-US" sz="5926" dirty="0" smtClean="0">
                <a:solidFill>
                  <a:schemeClr val="bg1"/>
                </a:solidFill>
                <a:effectLst>
                  <a:outerShdw blurRad="381000" dist="50800" dir="5400000" algn="ctr" rotWithShape="0">
                    <a:schemeClr val="tx1"/>
                  </a:outerShdw>
                </a:effectLst>
                <a:latin typeface="Impact" panose="020B0806030902050204" pitchFamily="34" charset="0"/>
                <a:ea typeface="Cambria" pitchFamily="18" charset="0"/>
              </a:rPr>
              <a:t>VUCA ENVIRONMENT</a:t>
            </a:r>
            <a:endParaRPr lang="en-US" sz="5926" dirty="0">
              <a:solidFill>
                <a:schemeClr val="bg1"/>
              </a:solidFill>
              <a:effectLst>
                <a:outerShdw blurRad="381000" dist="50800" dir="5400000" algn="ctr" rotWithShape="0">
                  <a:schemeClr val="tx1"/>
                </a:outerShdw>
              </a:effectLst>
              <a:latin typeface="Cambria" pitchFamily="18" charset="0"/>
              <a:ea typeface="Cambria" pitchFamily="18" charset="0"/>
            </a:endParaRPr>
          </a:p>
        </p:txBody>
      </p:sp>
      <p:sp>
        <p:nvSpPr>
          <p:cNvPr id="3" name="Rectangle 2"/>
          <p:cNvSpPr/>
          <p:nvPr/>
        </p:nvSpPr>
        <p:spPr>
          <a:xfrm>
            <a:off x="941832" y="4215384"/>
            <a:ext cx="5971032" cy="1335024"/>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itle 1">
            <a:extLst>
              <a:ext uri="{FF2B5EF4-FFF2-40B4-BE49-F238E27FC236}">
                <a16:creationId xmlns="" xmlns:a16="http://schemas.microsoft.com/office/drawing/2014/main" id="{840942F7-24BC-43AC-AE4C-AFC96DAA3B0D}"/>
              </a:ext>
            </a:extLst>
          </p:cNvPr>
          <p:cNvSpPr txBox="1">
            <a:spLocks/>
          </p:cNvSpPr>
          <p:nvPr/>
        </p:nvSpPr>
        <p:spPr>
          <a:xfrm>
            <a:off x="1169546" y="4420558"/>
            <a:ext cx="5468998" cy="910394"/>
          </a:xfrm>
          <a:prstGeom prst="rect">
            <a:avLst/>
          </a:prstGeom>
        </p:spPr>
        <p:txBody>
          <a:bodyPr vert="horz" lIns="90311" tIns="45156" rIns="90311" bIns="45156"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903153"/>
            <a:r>
              <a:rPr lang="en-US" sz="1778" b="1" dirty="0">
                <a:solidFill>
                  <a:schemeClr val="bg1"/>
                </a:solidFill>
                <a:latin typeface="Arial" panose="020B0604020202020204" pitchFamily="34" charset="0"/>
                <a:ea typeface="Cambria" pitchFamily="18" charset="0"/>
                <a:cs typeface="Arial" panose="020B0604020202020204" pitchFamily="34" charset="0"/>
              </a:rPr>
              <a:t>b</a:t>
            </a:r>
            <a:r>
              <a:rPr lang="en-US" sz="1778" b="1" dirty="0" smtClean="0">
                <a:solidFill>
                  <a:schemeClr val="bg1"/>
                </a:solidFill>
                <a:latin typeface="Arial" panose="020B0604020202020204" pitchFamily="34" charset="0"/>
                <a:ea typeface="Cambria" pitchFamily="18" charset="0"/>
                <a:cs typeface="Arial" panose="020B0604020202020204" pitchFamily="34" charset="0"/>
              </a:rPr>
              <a:t>y Agu, Emmanuel Chukwuemeka</a:t>
            </a:r>
            <a:r>
              <a:rPr lang="en-US" sz="1778" b="1" dirty="0">
                <a:solidFill>
                  <a:schemeClr val="bg1"/>
                </a:solidFill>
                <a:latin typeface="Arial" panose="020B0604020202020204" pitchFamily="34" charset="0"/>
                <a:ea typeface="Cambria" pitchFamily="18" charset="0"/>
                <a:cs typeface="Arial" panose="020B0604020202020204" pitchFamily="34" charset="0"/>
              </a:rPr>
              <a:t/>
            </a:r>
            <a:br>
              <a:rPr lang="en-US" sz="1778" b="1" dirty="0">
                <a:solidFill>
                  <a:schemeClr val="bg1"/>
                </a:solidFill>
                <a:latin typeface="Arial" panose="020B0604020202020204" pitchFamily="34" charset="0"/>
                <a:ea typeface="Cambria" pitchFamily="18" charset="0"/>
                <a:cs typeface="Arial" panose="020B0604020202020204" pitchFamily="34" charset="0"/>
              </a:rPr>
            </a:br>
            <a:r>
              <a:rPr lang="en-US" sz="1778" b="1" dirty="0">
                <a:solidFill>
                  <a:schemeClr val="bg1"/>
                </a:solidFill>
                <a:latin typeface="Arial" panose="020B0604020202020204" pitchFamily="34" charset="0"/>
                <a:ea typeface="Cambria" pitchFamily="18" charset="0"/>
                <a:cs typeface="Arial" panose="020B0604020202020204" pitchFamily="34" charset="0"/>
              </a:rPr>
              <a:t>Group Marketing Director Jotna Nigeria Limited  </a:t>
            </a:r>
          </a:p>
          <a:p>
            <a:pPr algn="l" defTabSz="903153"/>
            <a:r>
              <a:rPr lang="en-US" sz="1778" b="1" dirty="0">
                <a:solidFill>
                  <a:schemeClr val="bg1"/>
                </a:solidFill>
                <a:latin typeface="Arial" panose="020B0604020202020204" pitchFamily="34" charset="0"/>
                <a:ea typeface="Cambria" pitchFamily="18" charset="0"/>
                <a:cs typeface="Arial" panose="020B0604020202020204" pitchFamily="34" charset="0"/>
              </a:rPr>
              <a:t>( The LaCasera Drinks Company)</a:t>
            </a:r>
          </a:p>
        </p:txBody>
      </p:sp>
      <p:pic>
        <p:nvPicPr>
          <p:cNvPr id="5" name="Picture 4"/>
          <p:cNvPicPr>
            <a:picLocks noChangeAspect="1"/>
          </p:cNvPicPr>
          <p:nvPr/>
        </p:nvPicPr>
        <p:blipFill rotWithShape="1">
          <a:blip r:embed="rId3" cstate="screen">
            <a:extLst>
              <a:ext uri="{28A0092B-C50C-407E-A947-70E740481C1C}">
                <a14:useLocalDpi xmlns="" xmlns:a14="http://schemas.microsoft.com/office/drawing/2010/main"/>
              </a:ext>
            </a:extLst>
          </a:blip>
          <a:srcRect l="15413" r="16558" b="22241"/>
          <a:stretch/>
        </p:blipFill>
        <p:spPr>
          <a:xfrm>
            <a:off x="7059168" y="3195180"/>
            <a:ext cx="5129784" cy="3662820"/>
          </a:xfrm>
          <a:prstGeom prst="rect">
            <a:avLst/>
          </a:prstGeom>
        </p:spPr>
      </p:pic>
      <p:pic>
        <p:nvPicPr>
          <p:cNvPr id="4" name="Picture 3"/>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941833" y="482646"/>
            <a:ext cx="1490472" cy="745944"/>
          </a:xfrm>
          <a:prstGeom prst="rect">
            <a:avLst/>
          </a:prstGeom>
        </p:spPr>
      </p:pic>
    </p:spTree>
    <p:extLst>
      <p:ext uri="{BB962C8B-B14F-4D97-AF65-F5344CB8AC3E}">
        <p14:creationId xmlns="" xmlns:p14="http://schemas.microsoft.com/office/powerpoint/2010/main" val="4907696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2"/>
          <p:cNvSpPr txBox="1">
            <a:spLocks/>
          </p:cNvSpPr>
          <p:nvPr/>
        </p:nvSpPr>
        <p:spPr>
          <a:xfrm>
            <a:off x="739410" y="1851086"/>
            <a:ext cx="5895852" cy="4355579"/>
          </a:xfrm>
          <a:prstGeom prst="rect">
            <a:avLst/>
          </a:prstGeom>
        </p:spPr>
        <p:txBody>
          <a:bodyPr vert="horz" lIns="91440" tIns="45720" rIns="91440" bIns="45720" rtlCol="0">
            <a:noAutofit/>
          </a:bodyPr>
          <a:lstStyle>
            <a:lvl1pPr marL="338682" indent="-338682" algn="l" defTabSz="903153" rtl="0" eaLnBrk="1" latinLnBrk="0" hangingPunct="1">
              <a:spcBef>
                <a:spcPct val="20000"/>
              </a:spcBef>
              <a:buFont typeface="Arial" pitchFamily="34" charset="0"/>
              <a:buChar char="•"/>
              <a:defRPr sz="3161" kern="1200">
                <a:solidFill>
                  <a:schemeClr val="tx1"/>
                </a:solidFill>
                <a:latin typeface="Arial" panose="020B0604020202020204" pitchFamily="34" charset="0"/>
                <a:ea typeface="+mn-ea"/>
                <a:cs typeface="Arial" panose="020B0604020202020204" pitchFamily="34" charset="0"/>
              </a:defRPr>
            </a:lvl1pPr>
            <a:lvl2pPr marL="733812" indent="-282235" algn="l" defTabSz="903153" rtl="0" eaLnBrk="1" latinLnBrk="0" hangingPunct="1">
              <a:spcBef>
                <a:spcPct val="20000"/>
              </a:spcBef>
              <a:buFont typeface="Arial" pitchFamily="34" charset="0"/>
              <a:buChar char="–"/>
              <a:defRPr sz="2766" kern="1200">
                <a:solidFill>
                  <a:schemeClr val="tx1"/>
                </a:solidFill>
                <a:latin typeface="Arial" panose="020B0604020202020204" pitchFamily="34" charset="0"/>
                <a:ea typeface="+mn-ea"/>
                <a:cs typeface="Arial" panose="020B0604020202020204" pitchFamily="34" charset="0"/>
              </a:defRPr>
            </a:lvl2pPr>
            <a:lvl3pPr marL="1128941" indent="-225788" algn="l" defTabSz="903153" rtl="0" eaLnBrk="1" latinLnBrk="0" hangingPunct="1">
              <a:spcBef>
                <a:spcPct val="20000"/>
              </a:spcBef>
              <a:buFont typeface="Arial" pitchFamily="34" charset="0"/>
              <a:buChar char="•"/>
              <a:defRPr sz="2370" kern="1200">
                <a:solidFill>
                  <a:schemeClr val="tx1"/>
                </a:solidFill>
                <a:latin typeface="Arial" panose="020B0604020202020204" pitchFamily="34" charset="0"/>
                <a:ea typeface="+mn-ea"/>
                <a:cs typeface="Arial" panose="020B0604020202020204" pitchFamily="34" charset="0"/>
              </a:defRPr>
            </a:lvl3pPr>
            <a:lvl4pPr marL="1580518" indent="-225788" algn="l" defTabSz="903153" rtl="0" eaLnBrk="1" latinLnBrk="0" hangingPunct="1">
              <a:spcBef>
                <a:spcPct val="20000"/>
              </a:spcBef>
              <a:buFont typeface="Arial" pitchFamily="34" charset="0"/>
              <a:buChar char="–"/>
              <a:defRPr sz="1975" kern="1200">
                <a:solidFill>
                  <a:schemeClr val="tx1"/>
                </a:solidFill>
                <a:latin typeface="Arial" panose="020B0604020202020204" pitchFamily="34" charset="0"/>
                <a:ea typeface="+mn-ea"/>
                <a:cs typeface="Arial" panose="020B0604020202020204" pitchFamily="34" charset="0"/>
              </a:defRPr>
            </a:lvl4pPr>
            <a:lvl5pPr marL="2032094" indent="-225788" algn="l" defTabSz="903153" rtl="0" eaLnBrk="1" latinLnBrk="0" hangingPunct="1">
              <a:spcBef>
                <a:spcPct val="20000"/>
              </a:spcBef>
              <a:buFont typeface="Arial" pitchFamily="34" charset="0"/>
              <a:buChar char="»"/>
              <a:defRPr sz="1975" kern="1200">
                <a:solidFill>
                  <a:schemeClr val="tx1"/>
                </a:solidFill>
                <a:latin typeface="Arial" panose="020B0604020202020204" pitchFamily="34" charset="0"/>
                <a:ea typeface="+mn-ea"/>
                <a:cs typeface="Arial" panose="020B0604020202020204" pitchFamily="34" charset="0"/>
              </a:defRPr>
            </a:lvl5pPr>
            <a:lvl6pPr marL="2483670" indent="-225788" algn="l" defTabSz="903153"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35247" indent="-225788" algn="l" defTabSz="903153"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386823" indent="-225788" algn="l" defTabSz="903153"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38400" indent="-225788" algn="l" defTabSz="903153" rtl="0" eaLnBrk="1" latinLnBrk="0" hangingPunct="1">
              <a:spcBef>
                <a:spcPct val="20000"/>
              </a:spcBef>
              <a:buFont typeface="Arial" pitchFamily="34" charset="0"/>
              <a:buChar char="•"/>
              <a:defRPr sz="1975" kern="1200">
                <a:solidFill>
                  <a:schemeClr val="tx1"/>
                </a:solidFill>
                <a:latin typeface="+mn-lt"/>
                <a:ea typeface="+mn-ea"/>
                <a:cs typeface="+mn-cs"/>
              </a:defRPr>
            </a:lvl9pPr>
          </a:lstStyle>
          <a:p>
            <a:pPr marL="451576" indent="-451576">
              <a:buFont typeface="+mj-lt"/>
              <a:buAutoNum type="arabicPeriod"/>
            </a:pPr>
            <a:r>
              <a:rPr lang="en-US" sz="1600" dirty="0" smtClean="0">
                <a:ea typeface="Cambria" pitchFamily="18" charset="0"/>
              </a:rPr>
              <a:t>What do we mean by VUCA? </a:t>
            </a:r>
          </a:p>
          <a:p>
            <a:pPr marL="451576" indent="-451576">
              <a:buFont typeface="+mj-lt"/>
              <a:buAutoNum type="arabicPeriod"/>
            </a:pPr>
            <a:r>
              <a:rPr lang="en-US" sz="1600" dirty="0" smtClean="0">
                <a:ea typeface="Cambria" pitchFamily="18" charset="0"/>
              </a:rPr>
              <a:t>Why is it Important?</a:t>
            </a:r>
          </a:p>
          <a:p>
            <a:pPr marL="451576" indent="-451576">
              <a:buFont typeface="+mj-lt"/>
              <a:buAutoNum type="arabicPeriod"/>
            </a:pPr>
            <a:r>
              <a:rPr lang="en-US" sz="1600" dirty="0" smtClean="0">
                <a:ea typeface="Cambria" pitchFamily="18" charset="0"/>
              </a:rPr>
              <a:t>How  to conduct Marketing in a VUCA Environment…..</a:t>
            </a:r>
          </a:p>
          <a:p>
            <a:pPr marL="451576" indent="-451576">
              <a:buFont typeface="+mj-lt"/>
              <a:buAutoNum type="arabicPeriod"/>
            </a:pPr>
            <a:r>
              <a:rPr lang="en-US" sz="1600" dirty="0" smtClean="0">
                <a:ea typeface="Cambria" pitchFamily="18" charset="0"/>
              </a:rPr>
              <a:t>Encourage the Right Values</a:t>
            </a:r>
          </a:p>
          <a:p>
            <a:pPr marL="451576" indent="-451576">
              <a:buFont typeface="+mj-lt"/>
              <a:buAutoNum type="arabicPeriod"/>
            </a:pPr>
            <a:r>
              <a:rPr lang="en-US" sz="1600" dirty="0" smtClean="0">
                <a:ea typeface="Cambria" pitchFamily="18" charset="0"/>
              </a:rPr>
              <a:t>Be Flexible &amp; Collaborative.</a:t>
            </a:r>
          </a:p>
          <a:p>
            <a:pPr marL="451576" indent="-451576">
              <a:buFont typeface="+mj-lt"/>
              <a:buAutoNum type="arabicPeriod"/>
            </a:pPr>
            <a:r>
              <a:rPr lang="en-US" sz="1600" dirty="0" smtClean="0">
                <a:ea typeface="Cambria" pitchFamily="18" charset="0"/>
              </a:rPr>
              <a:t>Expand Your Business Models</a:t>
            </a:r>
          </a:p>
          <a:p>
            <a:pPr marL="451576" indent="-451576">
              <a:buFont typeface="+mj-lt"/>
              <a:buAutoNum type="arabicPeriod"/>
            </a:pPr>
            <a:r>
              <a:rPr lang="en-US" sz="1600" dirty="0" smtClean="0">
                <a:ea typeface="Cambria" pitchFamily="18" charset="0"/>
              </a:rPr>
              <a:t>Create Meaningful Disruption</a:t>
            </a:r>
          </a:p>
          <a:p>
            <a:pPr marL="451576" indent="-451576">
              <a:buFont typeface="+mj-lt"/>
              <a:buAutoNum type="arabicPeriod"/>
            </a:pPr>
            <a:r>
              <a:rPr lang="en-US" sz="1600" dirty="0" smtClean="0">
                <a:ea typeface="Cambria" pitchFamily="18" charset="0"/>
              </a:rPr>
              <a:t>Predict Consumer Demand</a:t>
            </a:r>
          </a:p>
          <a:p>
            <a:pPr marL="451576" indent="-451576">
              <a:buFont typeface="+mj-lt"/>
              <a:buAutoNum type="arabicPeriod"/>
            </a:pPr>
            <a:r>
              <a:rPr lang="en-US" sz="1600" dirty="0" smtClean="0">
                <a:ea typeface="Cambria" pitchFamily="18" charset="0"/>
              </a:rPr>
              <a:t>Delist Non Performing Brands</a:t>
            </a:r>
          </a:p>
          <a:p>
            <a:pPr marL="451576" indent="-451576">
              <a:buFont typeface="+mj-lt"/>
              <a:buAutoNum type="arabicPeriod"/>
            </a:pPr>
            <a:r>
              <a:rPr lang="en-US" sz="1600" dirty="0" smtClean="0">
                <a:ea typeface="Cambria" pitchFamily="18" charset="0"/>
              </a:rPr>
              <a:t>Shape Emerging Habits with Focused Innovation</a:t>
            </a:r>
          </a:p>
          <a:p>
            <a:pPr marL="451576" indent="-451576">
              <a:buFont typeface="+mj-lt"/>
              <a:buAutoNum type="arabicPeriod"/>
            </a:pPr>
            <a:r>
              <a:rPr lang="en-US" sz="1600" dirty="0" smtClean="0">
                <a:ea typeface="Cambria" pitchFamily="18" charset="0"/>
              </a:rPr>
              <a:t>Sustain New Habits, Using Contextual Cues</a:t>
            </a:r>
          </a:p>
          <a:p>
            <a:pPr marL="451576" indent="-451576">
              <a:buFont typeface="+mj-lt"/>
              <a:buAutoNum type="arabicPeriod"/>
            </a:pPr>
            <a:r>
              <a:rPr lang="en-US" sz="1600" dirty="0" smtClean="0">
                <a:ea typeface="Cambria" pitchFamily="18" charset="0"/>
              </a:rPr>
              <a:t>Align Messages to Consumer Mindsets</a:t>
            </a:r>
          </a:p>
          <a:p>
            <a:pPr marL="451576" indent="-451576">
              <a:buFont typeface="+mj-lt"/>
              <a:buAutoNum type="arabicPeriod"/>
            </a:pPr>
            <a:r>
              <a:rPr lang="en-US" sz="1600" dirty="0" smtClean="0">
                <a:ea typeface="Cambria" pitchFamily="18" charset="0"/>
              </a:rPr>
              <a:t>Analyze Consumer Beliefs &amp; Behaviors at Granular Level</a:t>
            </a:r>
          </a:p>
          <a:p>
            <a:pPr marL="451576" indent="-451576">
              <a:buFont typeface="+mj-lt"/>
              <a:buAutoNum type="arabicPeriod"/>
            </a:pPr>
            <a:r>
              <a:rPr lang="en-US" sz="1600" dirty="0">
                <a:ea typeface="Cambria" pitchFamily="18" charset="0"/>
              </a:rPr>
              <a:t>Spend Smarter &amp; Avoid Budget Undercutting</a:t>
            </a:r>
          </a:p>
          <a:p>
            <a:pPr marL="0" indent="0">
              <a:buNone/>
            </a:pPr>
            <a:endParaRPr lang="en-US" sz="1600" dirty="0">
              <a:ea typeface="Cambria" pitchFamily="18" charset="0"/>
            </a:endParaRPr>
          </a:p>
        </p:txBody>
      </p:sp>
      <p:pic>
        <p:nvPicPr>
          <p:cNvPr id="16" name="Picture 2" descr="Image result for content"/>
          <p:cNvPicPr>
            <a:picLocks noChangeAspect="1" noChangeArrowheads="1"/>
          </p:cNvPicPr>
          <p:nvPr/>
        </p:nvPicPr>
        <p:blipFill rotWithShape="1">
          <a:blip r:embed="rId2" cstate="screen">
            <a:extLst>
              <a:ext uri="{28A0092B-C50C-407E-A947-70E740481C1C}">
                <a14:useLocalDpi xmlns="" xmlns:a14="http://schemas.microsoft.com/office/drawing/2010/main"/>
              </a:ext>
            </a:extLst>
          </a:blip>
          <a:srcRect l="12285" t="8894" r="10227"/>
          <a:stretch/>
        </p:blipFill>
        <p:spPr bwMode="auto">
          <a:xfrm>
            <a:off x="8017783" y="1049567"/>
            <a:ext cx="2507412" cy="1252916"/>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18"/>
          <p:cNvPicPr>
            <a:picLocks noChangeAspect="1"/>
          </p:cNvPicPr>
          <p:nvPr/>
        </p:nvPicPr>
        <p:blipFill rotWithShape="1">
          <a:blip r:embed="rId3">
            <a:extLst>
              <a:ext uri="{28A0092B-C50C-407E-A947-70E740481C1C}">
                <a14:useLocalDpi xmlns="" xmlns:a14="http://schemas.microsoft.com/office/drawing/2010/main" val="0"/>
              </a:ext>
            </a:extLst>
          </a:blip>
          <a:srcRect/>
          <a:stretch/>
        </p:blipFill>
        <p:spPr>
          <a:xfrm>
            <a:off x="6805715" y="454532"/>
            <a:ext cx="4910328" cy="5927979"/>
          </a:xfrm>
          <a:prstGeom prst="rect">
            <a:avLst/>
          </a:prstGeom>
        </p:spPr>
      </p:pic>
      <p:sp>
        <p:nvSpPr>
          <p:cNvPr id="5"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Agu ©2020</a:t>
            </a:r>
          </a:p>
          <a:p>
            <a:pPr algn="r" defTabSz="903153"/>
            <a:endParaRPr lang="en-GB" dirty="0"/>
          </a:p>
        </p:txBody>
      </p:sp>
      <p:pic>
        <p:nvPicPr>
          <p:cNvPr id="17414" name="Picture 6" descr="content is king - Marketing Results"/>
          <p:cNvPicPr>
            <a:picLocks noChangeAspect="1" noChangeArrowheads="1"/>
          </p:cNvPicPr>
          <p:nvPr/>
        </p:nvPicPr>
        <p:blipFill>
          <a:blip r:embed="rId4"/>
          <a:srcRect/>
          <a:stretch>
            <a:fillRect/>
          </a:stretch>
        </p:blipFill>
        <p:spPr bwMode="auto">
          <a:xfrm>
            <a:off x="504092" y="454532"/>
            <a:ext cx="3361836" cy="1378353"/>
          </a:xfrm>
          <a:prstGeom prst="rect">
            <a:avLst/>
          </a:prstGeom>
          <a:noFill/>
        </p:spPr>
      </p:pic>
    </p:spTree>
    <p:extLst>
      <p:ext uri="{BB962C8B-B14F-4D97-AF65-F5344CB8AC3E}">
        <p14:creationId xmlns="" xmlns:p14="http://schemas.microsoft.com/office/powerpoint/2010/main" val="27980809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74776" y="951135"/>
            <a:ext cx="10972800" cy="933006"/>
          </a:xfrm>
        </p:spPr>
        <p:txBody>
          <a:bodyPr/>
          <a:lstStyle/>
          <a:p>
            <a:pPr algn="l"/>
            <a:r>
              <a:rPr lang="en-GB" dirty="0" smtClean="0"/>
              <a:t>THE TERM VUCA</a:t>
            </a:r>
            <a:endParaRPr lang="en-GB" dirty="0"/>
          </a:p>
        </p:txBody>
      </p:sp>
      <p:sp>
        <p:nvSpPr>
          <p:cNvPr id="5" name="Content Placeholder 2"/>
          <p:cNvSpPr>
            <a:spLocks noGrp="1"/>
          </p:cNvSpPr>
          <p:nvPr>
            <p:ph idx="1"/>
          </p:nvPr>
        </p:nvSpPr>
        <p:spPr>
          <a:xfrm>
            <a:off x="903615" y="2024688"/>
            <a:ext cx="5388864" cy="3625836"/>
          </a:xfrm>
        </p:spPr>
        <p:txBody>
          <a:bodyPr>
            <a:normAutofit/>
          </a:bodyPr>
          <a:lstStyle/>
          <a:p>
            <a:pPr marL="0" indent="0">
              <a:buNone/>
            </a:pPr>
            <a:r>
              <a:rPr lang="en-US" sz="2400" dirty="0"/>
              <a:t>The term VUCA, stands for </a:t>
            </a:r>
            <a:r>
              <a:rPr lang="en-US" sz="2400" b="1" dirty="0"/>
              <a:t>“Volatility, Uncertainty, Complexity and Ambiguity’’</a:t>
            </a:r>
            <a:r>
              <a:rPr lang="en-US" sz="2400" dirty="0"/>
              <a:t> and</a:t>
            </a:r>
            <a:r>
              <a:rPr lang="en-US" sz="2400" b="1" dirty="0"/>
              <a:t> </a:t>
            </a:r>
            <a:r>
              <a:rPr lang="en-US" sz="2400" dirty="0"/>
              <a:t>originated in the US Army War College in the late 1990s. </a:t>
            </a:r>
          </a:p>
          <a:p>
            <a:pPr marL="0" indent="0">
              <a:buNone/>
            </a:pPr>
            <a:endParaRPr lang="en-US" sz="2400" dirty="0"/>
          </a:p>
          <a:p>
            <a:pPr marL="0" indent="0">
              <a:buNone/>
            </a:pPr>
            <a:r>
              <a:rPr lang="en-US" sz="2400" dirty="0"/>
              <a:t>It quickly spread to the business world as there are striking similarities in terms of rapid change and uncertainty.</a:t>
            </a:r>
          </a:p>
        </p:txBody>
      </p:sp>
      <p:pic>
        <p:nvPicPr>
          <p:cNvPr id="8" name="Picture 7"/>
          <p:cNvPicPr>
            <a:picLocks noChangeAspect="1"/>
          </p:cNvPicPr>
          <p:nvPr/>
        </p:nvPicPr>
        <p:blipFill rotWithShape="1">
          <a:blip r:embed="rId2" cstate="screen">
            <a:extLst>
              <a:ext uri="{28A0092B-C50C-407E-A947-70E740481C1C}">
                <a14:useLocalDpi xmlns="" xmlns:a14="http://schemas.microsoft.com/office/drawing/2010/main"/>
              </a:ext>
            </a:extLst>
          </a:blip>
          <a:srcRect/>
          <a:stretch/>
        </p:blipFill>
        <p:spPr>
          <a:xfrm>
            <a:off x="7653528" y="753794"/>
            <a:ext cx="3749040" cy="5605272"/>
          </a:xfrm>
          <a:prstGeom prst="rect">
            <a:avLst/>
          </a:prstGeom>
        </p:spPr>
      </p:pic>
      <p:sp>
        <p:nvSpPr>
          <p:cNvPr id="6"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Agu ©2020</a:t>
            </a:r>
          </a:p>
          <a:p>
            <a:pPr algn="r" defTabSz="903153"/>
            <a:endParaRPr lang="en-GB" dirty="0"/>
          </a:p>
        </p:txBody>
      </p:sp>
      <p:sp>
        <p:nvSpPr>
          <p:cNvPr id="7" name="Rectangle 6"/>
          <p:cNvSpPr/>
          <p:nvPr/>
        </p:nvSpPr>
        <p:spPr>
          <a:xfrm>
            <a:off x="493307" y="6136291"/>
            <a:ext cx="6714744" cy="246221"/>
          </a:xfrm>
          <a:prstGeom prst="rect">
            <a:avLst/>
          </a:prstGeom>
        </p:spPr>
        <p:txBody>
          <a:bodyPr wrap="square">
            <a:spAutoFit/>
          </a:bodyPr>
          <a:lstStyle/>
          <a:p>
            <a:r>
              <a:rPr lang="en-US" sz="1000" dirty="0" smtClean="0">
                <a:hlinkClick r:id="rId3"/>
              </a:rPr>
              <a:t>https://www.mindtools.com/pages/article/managing-vuca-world.htm</a:t>
            </a:r>
            <a:endParaRPr lang="en-US" sz="1000" dirty="0"/>
          </a:p>
        </p:txBody>
      </p:sp>
    </p:spTree>
    <p:extLst>
      <p:ext uri="{BB962C8B-B14F-4D97-AF65-F5344CB8AC3E}">
        <p14:creationId xmlns="" xmlns:p14="http://schemas.microsoft.com/office/powerpoint/2010/main" val="20649263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74776" y="951135"/>
            <a:ext cx="10972800" cy="933006"/>
          </a:xfrm>
        </p:spPr>
        <p:txBody>
          <a:bodyPr/>
          <a:lstStyle/>
          <a:p>
            <a:pPr algn="l"/>
            <a:r>
              <a:rPr lang="en-GB" dirty="0" smtClean="0"/>
              <a:t>WHY IS IT IMPORTANT?</a:t>
            </a:r>
            <a:endParaRPr lang="en-GB" dirty="0"/>
          </a:p>
        </p:txBody>
      </p:sp>
      <p:sp>
        <p:nvSpPr>
          <p:cNvPr id="5" name="Content Placeholder 2"/>
          <p:cNvSpPr>
            <a:spLocks noGrp="1"/>
          </p:cNvSpPr>
          <p:nvPr>
            <p:ph idx="1"/>
          </p:nvPr>
        </p:nvSpPr>
        <p:spPr>
          <a:xfrm>
            <a:off x="938784" y="1930433"/>
            <a:ext cx="7273706" cy="4087203"/>
          </a:xfrm>
        </p:spPr>
        <p:txBody>
          <a:bodyPr>
            <a:normAutofit fontScale="70000" lnSpcReduction="20000"/>
          </a:bodyPr>
          <a:lstStyle/>
          <a:p>
            <a:pPr>
              <a:lnSpc>
                <a:spcPct val="120000"/>
              </a:lnSpc>
            </a:pPr>
            <a:r>
              <a:rPr lang="en-GB" sz="2400" dirty="0">
                <a:ea typeface="Cambria" pitchFamily="18" charset="0"/>
              </a:rPr>
              <a:t>An understanding of VUCA is important because it is becoming more and more prevalent in the business world. </a:t>
            </a:r>
          </a:p>
          <a:p>
            <a:pPr>
              <a:lnSpc>
                <a:spcPct val="120000"/>
              </a:lnSpc>
            </a:pPr>
            <a:r>
              <a:rPr lang="en-GB" sz="2400" dirty="0">
                <a:ea typeface="Cambria" pitchFamily="18" charset="0"/>
              </a:rPr>
              <a:t>One need to be aware of the changes that this kind of environment can cause. A VUCA environment can cause the following changes….</a:t>
            </a:r>
          </a:p>
          <a:p>
            <a:pPr>
              <a:lnSpc>
                <a:spcPct val="120000"/>
              </a:lnSpc>
            </a:pPr>
            <a:r>
              <a:rPr lang="en-GB" sz="2400" dirty="0">
                <a:ea typeface="Cambria" pitchFamily="18" charset="0"/>
              </a:rPr>
              <a:t>Destabilize people and make them anxious.</a:t>
            </a:r>
          </a:p>
          <a:p>
            <a:pPr>
              <a:lnSpc>
                <a:spcPct val="120000"/>
              </a:lnSpc>
            </a:pPr>
            <a:r>
              <a:rPr lang="en-GB" sz="2400" dirty="0">
                <a:ea typeface="Cambria" pitchFamily="18" charset="0"/>
              </a:rPr>
              <a:t>Increase the chances of people making bad decisions</a:t>
            </a:r>
          </a:p>
          <a:p>
            <a:pPr>
              <a:lnSpc>
                <a:spcPct val="120000"/>
              </a:lnSpc>
            </a:pPr>
            <a:r>
              <a:rPr lang="en-GB" sz="2400" dirty="0">
                <a:ea typeface="Cambria" pitchFamily="18" charset="0"/>
              </a:rPr>
              <a:t>Paralyse decision making processes</a:t>
            </a:r>
          </a:p>
          <a:p>
            <a:pPr>
              <a:lnSpc>
                <a:spcPct val="120000"/>
              </a:lnSpc>
            </a:pPr>
            <a:r>
              <a:rPr lang="en-GB" sz="2400" dirty="0">
                <a:ea typeface="Cambria" pitchFamily="18" charset="0"/>
              </a:rPr>
              <a:t>Jeopardise Long term projects, developments and innovations</a:t>
            </a:r>
          </a:p>
          <a:p>
            <a:pPr>
              <a:lnSpc>
                <a:spcPct val="120000"/>
              </a:lnSpc>
            </a:pPr>
            <a:r>
              <a:rPr lang="en-GB" sz="2400" dirty="0">
                <a:ea typeface="Cambria" pitchFamily="18" charset="0"/>
              </a:rPr>
              <a:t>Overwhelm individuals and organizations.</a:t>
            </a:r>
          </a:p>
          <a:p>
            <a:pPr>
              <a:lnSpc>
                <a:spcPct val="120000"/>
              </a:lnSpc>
            </a:pPr>
            <a:r>
              <a:rPr lang="en-GB" sz="2400" dirty="0">
                <a:ea typeface="Cambria" pitchFamily="18" charset="0"/>
              </a:rPr>
              <a:t>Take huge amounts of time and efforts to </a:t>
            </a:r>
            <a:r>
              <a:rPr lang="en-GB" sz="2400" dirty="0" smtClean="0">
                <a:ea typeface="Cambria" pitchFamily="18" charset="0"/>
              </a:rPr>
              <a:t>fight etc</a:t>
            </a:r>
            <a:endParaRPr lang="en-GB" sz="2400" dirty="0">
              <a:ea typeface="Cambria" pitchFamily="18" charset="0"/>
            </a:endParaRPr>
          </a:p>
        </p:txBody>
      </p:sp>
      <p:pic>
        <p:nvPicPr>
          <p:cNvPr id="6" name="Picture 2"/>
          <p:cNvPicPr>
            <a:picLocks noChangeAspect="1" noChangeArrowheads="1"/>
          </p:cNvPicPr>
          <p:nvPr/>
        </p:nvPicPr>
        <p:blipFill>
          <a:blip r:embed="rId2" cstate="screen">
            <a:extLst>
              <a:ext uri="{BEBA8EAE-BF5A-486C-A8C5-ECC9F3942E4B}">
                <a14:imgProps xmlns="" xmlns:a14="http://schemas.microsoft.com/office/drawing/2010/main">
                  <a14:imgLayer r:embed="rId3">
                    <a14:imgEffect>
                      <a14:backgroundRemoval t="6164" b="97260" l="9353" r="91727">
                        <a14:foregroundMark x1="66547" y1="65890" x2="66547" y2="65890"/>
                        <a14:foregroundMark x1="68345" y1="65479" x2="68345" y2="65479"/>
                        <a14:foregroundMark x1="91906" y1="70959" x2="91906" y2="70959"/>
                        <a14:foregroundMark x1="10432" y1="62055" x2="10432" y2="62055"/>
                        <a14:foregroundMark x1="10432" y1="67671" x2="10432" y2="67671"/>
                        <a14:foregroundMark x1="12770" y1="67945" x2="12770" y2="67945"/>
                        <a14:foregroundMark x1="15647" y1="66712" x2="15647" y2="66712"/>
                        <a14:foregroundMark x1="50540" y1="93836" x2="50540" y2="93836"/>
                        <a14:foregroundMark x1="55755" y1="97397" x2="55755" y2="97397"/>
                        <a14:foregroundMark x1="47302" y1="27260" x2="47302" y2="27260"/>
                        <a14:foregroundMark x1="55576" y1="14247" x2="55576" y2="14247"/>
                        <a14:foregroundMark x1="50719" y1="11507" x2="50719" y2="11507"/>
                        <a14:foregroundMark x1="46223" y1="6164" x2="46223" y2="6164"/>
                        <a14:backgroundMark x1="80036" y1="80274" x2="80036" y2="80274"/>
                        <a14:backgroundMark x1="80935" y1="80959" x2="80935" y2="80959"/>
                        <a14:backgroundMark x1="83094" y1="83699" x2="83094" y2="83699"/>
                        <a14:backgroundMark x1="75360" y1="80411" x2="75360" y2="80411"/>
                      </a14:backgroundRemoval>
                    </a14:imgEffect>
                  </a14:imgLayer>
                </a14:imgProps>
              </a:ext>
              <a:ext uri="{28A0092B-C50C-407E-A947-70E740481C1C}">
                <a14:useLocalDpi xmlns="" xmlns:a14="http://schemas.microsoft.com/office/drawing/2010/main"/>
              </a:ext>
            </a:extLst>
          </a:blip>
          <a:srcRect/>
          <a:stretch>
            <a:fillRect/>
          </a:stretch>
        </p:blipFill>
        <p:spPr bwMode="auto">
          <a:xfrm>
            <a:off x="8212490" y="2267712"/>
            <a:ext cx="3140250" cy="41257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a:blip r:embed="rId4" cstate="screen">
            <a:extLst>
              <a:ext uri="{28A0092B-C50C-407E-A947-70E740481C1C}">
                <a14:useLocalDpi xmlns="" xmlns:a14="http://schemas.microsoft.com/office/drawing/2010/main"/>
              </a:ext>
            </a:extLst>
          </a:blip>
          <a:stretch>
            <a:fillRect/>
          </a:stretch>
        </p:blipFill>
        <p:spPr>
          <a:xfrm>
            <a:off x="7580376" y="488768"/>
            <a:ext cx="4200144" cy="2208526"/>
          </a:xfrm>
          <a:prstGeom prst="rect">
            <a:avLst/>
          </a:prstGeom>
        </p:spPr>
      </p:pic>
      <p:sp>
        <p:nvSpPr>
          <p:cNvPr id="8"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Agu ©2020</a:t>
            </a:r>
          </a:p>
          <a:p>
            <a:pPr algn="r" defTabSz="903153"/>
            <a:endParaRPr lang="en-GB" dirty="0"/>
          </a:p>
        </p:txBody>
      </p:sp>
      <p:sp>
        <p:nvSpPr>
          <p:cNvPr id="9" name="Rectangle 8"/>
          <p:cNvSpPr/>
          <p:nvPr/>
        </p:nvSpPr>
        <p:spPr>
          <a:xfrm>
            <a:off x="493307" y="6136291"/>
            <a:ext cx="6714744" cy="246221"/>
          </a:xfrm>
          <a:prstGeom prst="rect">
            <a:avLst/>
          </a:prstGeom>
        </p:spPr>
        <p:txBody>
          <a:bodyPr wrap="square">
            <a:spAutoFit/>
          </a:bodyPr>
          <a:lstStyle/>
          <a:p>
            <a:r>
              <a:rPr lang="en-US" sz="1000" dirty="0" smtClean="0">
                <a:hlinkClick r:id="rId5"/>
              </a:rPr>
              <a:t>https://www.mindtools.com/pages/article/managing-vuca-world.htm</a:t>
            </a:r>
            <a:endParaRPr lang="en-US" sz="1000" dirty="0"/>
          </a:p>
        </p:txBody>
      </p:sp>
    </p:spTree>
    <p:extLst>
      <p:ext uri="{BB962C8B-B14F-4D97-AF65-F5344CB8AC3E}">
        <p14:creationId xmlns="" xmlns:p14="http://schemas.microsoft.com/office/powerpoint/2010/main" val="947574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1"/>
            <a:ext cx="12192000" cy="6871855"/>
          </a:xfrm>
          <a:prstGeom prst="rect">
            <a:avLst/>
          </a:prstGeom>
        </p:spPr>
      </p:pic>
      <p:pic>
        <p:nvPicPr>
          <p:cNvPr id="5" name="Picture 4"/>
          <p:cNvPicPr>
            <a:picLocks noChangeAspect="1"/>
          </p:cNvPicPr>
          <p:nvPr/>
        </p:nvPicPr>
        <p:blipFill rotWithShape="1">
          <a:blip r:embed="rId3" cstate="screen">
            <a:extLst>
              <a:ext uri="{28A0092B-C50C-407E-A947-70E740481C1C}">
                <a14:useLocalDpi xmlns="" xmlns:a14="http://schemas.microsoft.com/office/drawing/2010/main"/>
              </a:ext>
            </a:extLst>
          </a:blip>
          <a:srcRect/>
          <a:stretch/>
        </p:blipFill>
        <p:spPr>
          <a:xfrm>
            <a:off x="6949440" y="470594"/>
            <a:ext cx="4744673" cy="5919504"/>
          </a:xfrm>
          <a:prstGeom prst="rect">
            <a:avLst/>
          </a:prstGeom>
        </p:spPr>
      </p:pic>
      <p:sp>
        <p:nvSpPr>
          <p:cNvPr id="7" name="Title 1"/>
          <p:cNvSpPr txBox="1">
            <a:spLocks/>
          </p:cNvSpPr>
          <p:nvPr/>
        </p:nvSpPr>
        <p:spPr>
          <a:xfrm>
            <a:off x="458238" y="2895013"/>
            <a:ext cx="7058657" cy="857041"/>
          </a:xfrm>
          <a:prstGeom prst="rect">
            <a:avLst/>
          </a:prstGeom>
          <a:noFill/>
        </p:spPr>
        <p:txBody>
          <a:bodyPr vert="horz" lIns="90311" tIns="45156" rIns="90311" bIns="45156"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35546" defTabSz="903153"/>
            <a:r>
              <a:rPr lang="en-GB" sz="4800" dirty="0" smtClean="0">
                <a:solidFill>
                  <a:schemeClr val="bg1"/>
                </a:solidFill>
                <a:effectLst>
                  <a:outerShdw blurRad="241300" dist="38100" dir="8100000" algn="tr" rotWithShape="0">
                    <a:prstClr val="black">
                      <a:alpha val="40000"/>
                    </a:prstClr>
                  </a:outerShdw>
                </a:effectLst>
                <a:latin typeface="Impact" panose="020B0806030902050204" pitchFamily="34" charset="0"/>
              </a:rPr>
              <a:t>HOW TO CONDUCT MARKETING IN A VUCA ENVIRONMENT…</a:t>
            </a:r>
            <a:endParaRPr lang="en-US" sz="4800" dirty="0">
              <a:solidFill>
                <a:schemeClr val="bg1"/>
              </a:solidFill>
              <a:effectLst>
                <a:outerShdw blurRad="241300" dist="38100" dir="8100000" algn="tr" rotWithShape="0">
                  <a:prstClr val="black">
                    <a:alpha val="40000"/>
                  </a:prstClr>
                </a:outerShdw>
              </a:effectLst>
              <a:latin typeface="Impact" panose="020B0806030902050204" pitchFamily="34" charset="0"/>
            </a:endParaRPr>
          </a:p>
        </p:txBody>
      </p:sp>
      <p:pic>
        <p:nvPicPr>
          <p:cNvPr id="4" name="Picture 3"/>
          <p:cNvPicPr>
            <a:picLocks noChangeAspect="1"/>
          </p:cNvPicPr>
          <p:nvPr/>
        </p:nvPicPr>
        <p:blipFill rotWithShape="1">
          <a:blip r:embed="rId4" cstate="email">
            <a:extLst>
              <a:ext uri="{28A0092B-C50C-407E-A947-70E740481C1C}">
                <a14:useLocalDpi xmlns="" xmlns:a14="http://schemas.microsoft.com/office/drawing/2010/main"/>
              </a:ext>
            </a:extLst>
          </a:blip>
          <a:srcRect/>
          <a:stretch/>
        </p:blipFill>
        <p:spPr>
          <a:xfrm>
            <a:off x="7424928" y="1114010"/>
            <a:ext cx="3611880" cy="5276088"/>
          </a:xfrm>
          <a:prstGeom prst="rect">
            <a:avLst/>
          </a:prstGeom>
        </p:spPr>
      </p:pic>
      <p:sp>
        <p:nvSpPr>
          <p:cNvPr id="6" name="Slide Number Placeholder 5">
            <a:extLst>
              <a:ext uri="{FF2B5EF4-FFF2-40B4-BE49-F238E27FC236}">
                <a16:creationId xmlns="" xmlns:a16="http://schemas.microsoft.com/office/drawing/2014/main" id="{0E768313-92B4-45AA-B728-1A1432189504}"/>
              </a:ext>
            </a:extLst>
          </p:cNvPr>
          <p:cNvSpPr>
            <a:spLocks noGrp="1"/>
          </p:cNvSpPr>
          <p:nvPr>
            <p:ph type="sldNum" sz="quarter" idx="4294967295"/>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Agu ©2020</a:t>
            </a:r>
          </a:p>
          <a:p>
            <a:pPr algn="r" defTabSz="903153"/>
            <a:endParaRPr lang="en-GB" dirty="0"/>
          </a:p>
        </p:txBody>
      </p:sp>
    </p:spTree>
    <p:extLst>
      <p:ext uri="{BB962C8B-B14F-4D97-AF65-F5344CB8AC3E}">
        <p14:creationId xmlns="" xmlns:p14="http://schemas.microsoft.com/office/powerpoint/2010/main" val="39648671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74776" y="1225296"/>
            <a:ext cx="5658043" cy="1289304"/>
          </a:xfrm>
        </p:spPr>
        <p:txBody>
          <a:bodyPr>
            <a:normAutofit/>
          </a:bodyPr>
          <a:lstStyle/>
          <a:p>
            <a:pPr algn="l"/>
            <a:r>
              <a:rPr lang="en-GB" dirty="0" smtClean="0"/>
              <a:t>ENCOURAGE THE </a:t>
            </a:r>
            <a:br>
              <a:rPr lang="en-GB" dirty="0" smtClean="0"/>
            </a:br>
            <a:r>
              <a:rPr lang="en-GB" dirty="0" smtClean="0"/>
              <a:t>RIGHT VALUES</a:t>
            </a:r>
            <a:endParaRPr lang="en-GB" dirty="0"/>
          </a:p>
        </p:txBody>
      </p:sp>
      <p:sp>
        <p:nvSpPr>
          <p:cNvPr id="5" name="Content Placeholder 2"/>
          <p:cNvSpPr>
            <a:spLocks noGrp="1"/>
          </p:cNvSpPr>
          <p:nvPr>
            <p:ph idx="1"/>
          </p:nvPr>
        </p:nvSpPr>
        <p:spPr>
          <a:xfrm>
            <a:off x="891892" y="2698529"/>
            <a:ext cx="5672328" cy="2595847"/>
          </a:xfrm>
        </p:spPr>
        <p:txBody>
          <a:bodyPr>
            <a:normAutofit fontScale="92500" lnSpcReduction="20000"/>
          </a:bodyPr>
          <a:lstStyle/>
          <a:p>
            <a:pPr>
              <a:lnSpc>
                <a:spcPct val="110000"/>
              </a:lnSpc>
            </a:pPr>
            <a:r>
              <a:rPr lang="en-GB" sz="1600" dirty="0">
                <a:ea typeface="Cambria" pitchFamily="18" charset="0"/>
              </a:rPr>
              <a:t>Foster the values of ‘’what if’’ and ‘’why not’’ in your Marketing department. A culture where people are free to air their </a:t>
            </a:r>
            <a:r>
              <a:rPr lang="en-GB" sz="1600" dirty="0" smtClean="0">
                <a:ea typeface="Cambria" pitchFamily="18" charset="0"/>
              </a:rPr>
              <a:t>views</a:t>
            </a:r>
          </a:p>
          <a:p>
            <a:pPr>
              <a:lnSpc>
                <a:spcPct val="110000"/>
              </a:lnSpc>
            </a:pPr>
            <a:r>
              <a:rPr lang="en-GB" sz="1600" dirty="0">
                <a:ea typeface="Cambria" pitchFamily="18" charset="0"/>
              </a:rPr>
              <a:t>Hire agile and creative thinkers </a:t>
            </a:r>
            <a:r>
              <a:rPr lang="en-GB" sz="1600" dirty="0" smtClean="0">
                <a:ea typeface="Cambria" pitchFamily="18" charset="0"/>
              </a:rPr>
              <a:t>(You must get the </a:t>
            </a:r>
            <a:r>
              <a:rPr lang="en-GB" sz="1600" dirty="0">
                <a:ea typeface="Cambria" pitchFamily="18" charset="0"/>
              </a:rPr>
              <a:t>recruitment right in the first place</a:t>
            </a:r>
            <a:r>
              <a:rPr lang="en-GB" sz="1600" dirty="0" smtClean="0">
                <a:ea typeface="Cambria" pitchFamily="18" charset="0"/>
              </a:rPr>
              <a:t>)</a:t>
            </a:r>
            <a:endParaRPr lang="en-GB" sz="1600" dirty="0">
              <a:ea typeface="Cambria" pitchFamily="18" charset="0"/>
            </a:endParaRPr>
          </a:p>
          <a:p>
            <a:pPr>
              <a:lnSpc>
                <a:spcPct val="110000"/>
              </a:lnSpc>
            </a:pPr>
            <a:r>
              <a:rPr lang="en-GB" sz="1600" dirty="0">
                <a:ea typeface="Cambria" pitchFamily="18" charset="0"/>
              </a:rPr>
              <a:t>Create ways for teams to contribute fresh ideas. Reward and act on those ideas</a:t>
            </a:r>
            <a:r>
              <a:rPr lang="en-GB" sz="1600" dirty="0" smtClean="0">
                <a:ea typeface="Cambria" pitchFamily="18" charset="0"/>
              </a:rPr>
              <a:t>.</a:t>
            </a:r>
            <a:endParaRPr lang="en-GB" sz="1600" dirty="0">
              <a:ea typeface="Cambria" pitchFamily="18" charset="0"/>
            </a:endParaRPr>
          </a:p>
          <a:p>
            <a:pPr>
              <a:lnSpc>
                <a:spcPct val="110000"/>
              </a:lnSpc>
            </a:pPr>
            <a:r>
              <a:rPr lang="en-GB" sz="1600" dirty="0">
                <a:ea typeface="Cambria" pitchFamily="18" charset="0"/>
              </a:rPr>
              <a:t>Promote a culture that rewards and correct behaviours and also rewards agility</a:t>
            </a:r>
            <a:r>
              <a:rPr lang="en-GB" sz="1600" dirty="0" smtClean="0">
                <a:ea typeface="Cambria" pitchFamily="18" charset="0"/>
              </a:rPr>
              <a:t>.</a:t>
            </a:r>
            <a:endParaRPr lang="en-GB" sz="1600" b="1" dirty="0">
              <a:ea typeface="Cambria" pitchFamily="18" charset="0"/>
            </a:endParaRPr>
          </a:p>
          <a:p>
            <a:pPr>
              <a:lnSpc>
                <a:spcPct val="110000"/>
              </a:lnSpc>
            </a:pPr>
            <a:r>
              <a:rPr lang="en-GB" sz="1600" b="1" dirty="0" smtClean="0">
                <a:ea typeface="Cambria" pitchFamily="18" charset="0"/>
              </a:rPr>
              <a:t>Build and be </a:t>
            </a:r>
            <a:r>
              <a:rPr lang="en-GB" sz="1600" b="1" dirty="0">
                <a:ea typeface="Cambria" pitchFamily="18" charset="0"/>
              </a:rPr>
              <a:t>the culture you want your team to reflect</a:t>
            </a:r>
            <a:r>
              <a:rPr lang="en-GB" sz="1600" b="1" dirty="0" smtClean="0">
                <a:ea typeface="Cambria" pitchFamily="18" charset="0"/>
              </a:rPr>
              <a:t>!</a:t>
            </a:r>
            <a:endParaRPr lang="en-GB" sz="1600" dirty="0">
              <a:ea typeface="Cambria" pitchFamily="18" charset="0"/>
            </a:endParaRPr>
          </a:p>
        </p:txBody>
      </p:sp>
      <p:sp>
        <p:nvSpPr>
          <p:cNvPr id="9" name="Half-frame 11">
            <a:extLst>
              <a:ext uri="{FF2B5EF4-FFF2-40B4-BE49-F238E27FC236}">
                <a16:creationId xmlns="" xmlns:a16="http://schemas.microsoft.com/office/drawing/2014/main" id="{ACB9910C-CBE2-5A44-8FE2-4E631B227DC5}"/>
              </a:ext>
            </a:extLst>
          </p:cNvPr>
          <p:cNvSpPr/>
          <p:nvPr/>
        </p:nvSpPr>
        <p:spPr>
          <a:xfrm>
            <a:off x="6837619" y="2072008"/>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 name="Half-frame 12">
            <a:extLst>
              <a:ext uri="{FF2B5EF4-FFF2-40B4-BE49-F238E27FC236}">
                <a16:creationId xmlns="" xmlns:a16="http://schemas.microsoft.com/office/drawing/2014/main" id="{596EEB0A-F5A5-1C47-ADA1-F08050F3E3CD}"/>
              </a:ext>
            </a:extLst>
          </p:cNvPr>
          <p:cNvSpPr/>
          <p:nvPr/>
        </p:nvSpPr>
        <p:spPr>
          <a:xfrm rot="10800000">
            <a:off x="10756158" y="4945615"/>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11" name="Picture 2" descr="C:\Users\Chukwuemeka\Desktop\penguins_w640.jpeg"/>
          <p:cNvPicPr>
            <a:picLocks noChangeAspect="1" noChangeArrowheads="1"/>
          </p:cNvPicPr>
          <p:nvPr/>
        </p:nvPicPr>
        <p:blipFill>
          <a:blip r:embed="rId2">
            <a:extLst>
              <a:ext uri="{28A0092B-C50C-407E-A947-70E740481C1C}">
                <a14:useLocalDpi xmlns="" xmlns:a14="http://schemas.microsoft.com/office/drawing/2010/main"/>
              </a:ext>
            </a:extLst>
          </a:blip>
          <a:srcRect/>
          <a:stretch>
            <a:fillRect/>
          </a:stretch>
        </p:blipFill>
        <p:spPr bwMode="auto">
          <a:xfrm>
            <a:off x="7178995" y="2382904"/>
            <a:ext cx="3881963" cy="2911472"/>
          </a:xfrm>
          <a:prstGeom prst="rect">
            <a:avLst/>
          </a:prstGeom>
          <a:noFill/>
          <a:extLst>
            <a:ext uri="{909E8E84-426E-40DD-AFC4-6F175D3DCCD1}">
              <a14:hiddenFill xmlns="" xmlns:a14="http://schemas.microsoft.com/office/drawing/2010/main">
                <a:solidFill>
                  <a:srgbClr val="FFFFFF"/>
                </a:solidFill>
              </a14:hiddenFill>
            </a:ext>
          </a:extLst>
        </p:spPr>
      </p:pic>
      <p:sp>
        <p:nvSpPr>
          <p:cNvPr id="7"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Agu ©2020</a:t>
            </a:r>
          </a:p>
          <a:p>
            <a:pPr algn="r" defTabSz="903153"/>
            <a:endParaRPr lang="en-GB" dirty="0"/>
          </a:p>
        </p:txBody>
      </p:sp>
      <p:sp>
        <p:nvSpPr>
          <p:cNvPr id="8" name="TextBox 7"/>
          <p:cNvSpPr txBox="1"/>
          <p:nvPr/>
        </p:nvSpPr>
        <p:spPr>
          <a:xfrm>
            <a:off x="6837619" y="5335361"/>
            <a:ext cx="4132863" cy="307777"/>
          </a:xfrm>
          <a:prstGeom prst="rect">
            <a:avLst/>
          </a:prstGeom>
          <a:noFill/>
        </p:spPr>
        <p:txBody>
          <a:bodyPr wrap="none" rtlCol="0">
            <a:spAutoFit/>
          </a:bodyPr>
          <a:lstStyle/>
          <a:p>
            <a:r>
              <a:rPr lang="en-US" sz="1400" i="1" dirty="0" smtClean="0">
                <a:latin typeface="Times New Roman" pitchFamily="18" charset="0"/>
                <a:cs typeface="Times New Roman" pitchFamily="18" charset="0"/>
              </a:rPr>
              <a:t>‘’God is not with the battalion but with the finest shot’’</a:t>
            </a:r>
            <a:endParaRPr lang="en-US" sz="1400" i="1" dirty="0">
              <a:latin typeface="Times New Roman" pitchFamily="18" charset="0"/>
              <a:cs typeface="Times New Roman" pitchFamily="18" charset="0"/>
            </a:endParaRPr>
          </a:p>
        </p:txBody>
      </p:sp>
      <p:sp>
        <p:nvSpPr>
          <p:cNvPr id="13" name="Rectangle 12"/>
          <p:cNvSpPr/>
          <p:nvPr/>
        </p:nvSpPr>
        <p:spPr>
          <a:xfrm>
            <a:off x="468220" y="6131169"/>
            <a:ext cx="6096000" cy="215444"/>
          </a:xfrm>
          <a:prstGeom prst="rect">
            <a:avLst/>
          </a:prstGeom>
        </p:spPr>
        <p:txBody>
          <a:bodyPr>
            <a:spAutoFit/>
          </a:bodyPr>
          <a:lstStyle/>
          <a:p>
            <a:r>
              <a:rPr lang="en-US" sz="800" dirty="0" smtClean="0">
                <a:latin typeface="Arial" pitchFamily="34" charset="0"/>
                <a:cs typeface="Arial" pitchFamily="34" charset="0"/>
                <a:hlinkClick r:id="rId3"/>
              </a:rPr>
              <a:t>https://exchange.cim.co.uk/editorial/developing-agile-marketing-in-a-vuca-environment/</a:t>
            </a:r>
            <a:endParaRPr lang="en-US" sz="800" dirty="0">
              <a:latin typeface="Arial" pitchFamily="34" charset="0"/>
              <a:cs typeface="Arial" pitchFamily="34" charset="0"/>
            </a:endParaRPr>
          </a:p>
        </p:txBody>
      </p:sp>
    </p:spTree>
    <p:extLst>
      <p:ext uri="{BB962C8B-B14F-4D97-AF65-F5344CB8AC3E}">
        <p14:creationId xmlns="" xmlns:p14="http://schemas.microsoft.com/office/powerpoint/2010/main" val="42918073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74776" y="1225296"/>
            <a:ext cx="5658043" cy="1289304"/>
          </a:xfrm>
        </p:spPr>
        <p:txBody>
          <a:bodyPr>
            <a:normAutofit/>
          </a:bodyPr>
          <a:lstStyle/>
          <a:p>
            <a:pPr algn="l"/>
            <a:r>
              <a:rPr lang="en-GB" dirty="0"/>
              <a:t>B</a:t>
            </a:r>
            <a:r>
              <a:rPr lang="en-GB" dirty="0" smtClean="0"/>
              <a:t>E FLEXIBLE AND COLLABORATIVE</a:t>
            </a:r>
            <a:endParaRPr lang="en-GB" dirty="0"/>
          </a:p>
        </p:txBody>
      </p:sp>
      <p:sp>
        <p:nvSpPr>
          <p:cNvPr id="5" name="Content Placeholder 2"/>
          <p:cNvSpPr>
            <a:spLocks noGrp="1"/>
          </p:cNvSpPr>
          <p:nvPr>
            <p:ph idx="1"/>
          </p:nvPr>
        </p:nvSpPr>
        <p:spPr>
          <a:xfrm>
            <a:off x="891892" y="2698529"/>
            <a:ext cx="5996215" cy="3034759"/>
          </a:xfrm>
        </p:spPr>
        <p:txBody>
          <a:bodyPr>
            <a:normAutofit fontScale="92500" lnSpcReduction="10000"/>
          </a:bodyPr>
          <a:lstStyle/>
          <a:p>
            <a:pPr>
              <a:lnSpc>
                <a:spcPct val="110000"/>
              </a:lnSpc>
            </a:pPr>
            <a:r>
              <a:rPr lang="en-US" sz="1600" dirty="0">
                <a:ea typeface="Cambria" pitchFamily="18" charset="0"/>
              </a:rPr>
              <a:t>Thriving in a world of uncertainty and complexity means being adaptive and with a clear sense of vision to discern between a true paradigm shift and market </a:t>
            </a:r>
            <a:r>
              <a:rPr lang="en-US" sz="1600" dirty="0" smtClean="0">
                <a:ea typeface="Cambria" pitchFamily="18" charset="0"/>
              </a:rPr>
              <a:t>noise</a:t>
            </a:r>
            <a:endParaRPr lang="en-US" sz="1600" dirty="0">
              <a:ea typeface="Cambria" pitchFamily="18" charset="0"/>
            </a:endParaRPr>
          </a:p>
          <a:p>
            <a:pPr>
              <a:lnSpc>
                <a:spcPct val="110000"/>
              </a:lnSpc>
            </a:pPr>
            <a:r>
              <a:rPr lang="en-US" sz="1600" dirty="0" smtClean="0">
                <a:ea typeface="Cambria" pitchFamily="18" charset="0"/>
              </a:rPr>
              <a:t>Build fluid &amp; collaborative </a:t>
            </a:r>
            <a:r>
              <a:rPr lang="en-US" sz="1600" dirty="0">
                <a:ea typeface="Cambria" pitchFamily="18" charset="0"/>
              </a:rPr>
              <a:t>structures to respond to the forces of </a:t>
            </a:r>
            <a:r>
              <a:rPr lang="en-US" sz="1600" dirty="0" smtClean="0">
                <a:ea typeface="Cambria" pitchFamily="18" charset="0"/>
              </a:rPr>
              <a:t>change</a:t>
            </a:r>
            <a:endParaRPr lang="en-US" sz="1600" dirty="0">
              <a:ea typeface="Cambria" pitchFamily="18" charset="0"/>
            </a:endParaRPr>
          </a:p>
          <a:p>
            <a:pPr>
              <a:lnSpc>
                <a:spcPct val="110000"/>
              </a:lnSpc>
            </a:pPr>
            <a:r>
              <a:rPr lang="en-US" sz="1600" dirty="0" smtClean="0">
                <a:ea typeface="Cambria" pitchFamily="18" charset="0"/>
              </a:rPr>
              <a:t>Remove </a:t>
            </a:r>
            <a:r>
              <a:rPr lang="en-US" sz="1600" dirty="0">
                <a:ea typeface="Cambria" pitchFamily="18" charset="0"/>
              </a:rPr>
              <a:t>internal barriers and </a:t>
            </a:r>
            <a:r>
              <a:rPr lang="en-US" sz="1600" dirty="0" smtClean="0">
                <a:ea typeface="Cambria" pitchFamily="18" charset="0"/>
              </a:rPr>
              <a:t>build </a:t>
            </a:r>
            <a:r>
              <a:rPr lang="en-US" sz="1600" dirty="0">
                <a:ea typeface="Cambria" pitchFamily="18" charset="0"/>
              </a:rPr>
              <a:t>internal </a:t>
            </a:r>
            <a:r>
              <a:rPr lang="en-US" sz="1600" dirty="0" smtClean="0">
                <a:ea typeface="Cambria" pitchFamily="18" charset="0"/>
              </a:rPr>
              <a:t>bridges</a:t>
            </a:r>
            <a:endParaRPr lang="en-US" sz="1600" dirty="0">
              <a:ea typeface="Cambria" pitchFamily="18" charset="0"/>
            </a:endParaRPr>
          </a:p>
          <a:p>
            <a:pPr>
              <a:lnSpc>
                <a:spcPct val="110000"/>
              </a:lnSpc>
            </a:pPr>
            <a:r>
              <a:rPr lang="en-US" sz="1600" dirty="0" smtClean="0">
                <a:ea typeface="Cambria" pitchFamily="18" charset="0"/>
              </a:rPr>
              <a:t>Break </a:t>
            </a:r>
            <a:r>
              <a:rPr lang="en-US" sz="1600" dirty="0">
                <a:ea typeface="Cambria" pitchFamily="18" charset="0"/>
              </a:rPr>
              <a:t>down every silos and </a:t>
            </a:r>
            <a:r>
              <a:rPr lang="en-US" sz="1600" dirty="0" smtClean="0">
                <a:ea typeface="Cambria" pitchFamily="18" charset="0"/>
              </a:rPr>
              <a:t>destroy </a:t>
            </a:r>
            <a:r>
              <a:rPr lang="en-US" sz="1600" dirty="0">
                <a:ea typeface="Cambria" pitchFamily="18" charset="0"/>
              </a:rPr>
              <a:t>internally imposed </a:t>
            </a:r>
            <a:r>
              <a:rPr lang="en-US" sz="1600" dirty="0" smtClean="0">
                <a:ea typeface="Cambria" pitchFamily="18" charset="0"/>
              </a:rPr>
              <a:t>bureaucracies</a:t>
            </a:r>
            <a:endParaRPr lang="en-US" sz="1600" dirty="0">
              <a:ea typeface="Cambria" pitchFamily="18" charset="0"/>
            </a:endParaRPr>
          </a:p>
          <a:p>
            <a:pPr>
              <a:lnSpc>
                <a:spcPct val="110000"/>
              </a:lnSpc>
            </a:pPr>
            <a:r>
              <a:rPr lang="en-US" sz="1600" dirty="0" smtClean="0">
                <a:ea typeface="Cambria" pitchFamily="18" charset="0"/>
              </a:rPr>
              <a:t>Enforce </a:t>
            </a:r>
            <a:r>
              <a:rPr lang="en-US" sz="1600" dirty="0">
                <a:ea typeface="Cambria" pitchFamily="18" charset="0"/>
              </a:rPr>
              <a:t>Marketing and Sales team collaboration &amp; alignment on new ways of working suited to agility on key strategic initiatives</a:t>
            </a:r>
          </a:p>
          <a:p>
            <a:pPr>
              <a:lnSpc>
                <a:spcPct val="110000"/>
              </a:lnSpc>
            </a:pPr>
            <a:endParaRPr lang="en-US" sz="1600" dirty="0">
              <a:ea typeface="Cambria" pitchFamily="18" charset="0"/>
            </a:endParaRPr>
          </a:p>
          <a:p>
            <a:pPr>
              <a:lnSpc>
                <a:spcPct val="110000"/>
              </a:lnSpc>
            </a:pPr>
            <a:endParaRPr lang="en-US" sz="1600" dirty="0">
              <a:ea typeface="Cambria" pitchFamily="18" charset="0"/>
            </a:endParaRPr>
          </a:p>
        </p:txBody>
      </p:sp>
      <p:sp>
        <p:nvSpPr>
          <p:cNvPr id="9" name="Half-frame 11">
            <a:extLst>
              <a:ext uri="{FF2B5EF4-FFF2-40B4-BE49-F238E27FC236}">
                <a16:creationId xmlns="" xmlns:a16="http://schemas.microsoft.com/office/drawing/2014/main" id="{ACB9910C-CBE2-5A44-8FE2-4E631B227DC5}"/>
              </a:ext>
            </a:extLst>
          </p:cNvPr>
          <p:cNvSpPr/>
          <p:nvPr/>
        </p:nvSpPr>
        <p:spPr>
          <a:xfrm>
            <a:off x="6579713" y="2201004"/>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 name="Half-frame 12">
            <a:extLst>
              <a:ext uri="{FF2B5EF4-FFF2-40B4-BE49-F238E27FC236}">
                <a16:creationId xmlns="" xmlns:a16="http://schemas.microsoft.com/office/drawing/2014/main" id="{596EEB0A-F5A5-1C47-ADA1-F08050F3E3CD}"/>
              </a:ext>
            </a:extLst>
          </p:cNvPr>
          <p:cNvSpPr/>
          <p:nvPr/>
        </p:nvSpPr>
        <p:spPr>
          <a:xfrm rot="10800000">
            <a:off x="10884860" y="4815158"/>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8"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Agu ©2020</a:t>
            </a:r>
          </a:p>
          <a:p>
            <a:pPr algn="r" defTabSz="903153"/>
            <a:endParaRPr lang="en-GB" dirty="0"/>
          </a:p>
        </p:txBody>
      </p:sp>
      <p:pic>
        <p:nvPicPr>
          <p:cNvPr id="12300" name="Picture 12" descr="Can a Human Outrun a Cheetah? | Wonderopolis"/>
          <p:cNvPicPr>
            <a:picLocks noChangeAspect="1" noChangeArrowheads="1"/>
          </p:cNvPicPr>
          <p:nvPr/>
        </p:nvPicPr>
        <p:blipFill>
          <a:blip r:embed="rId2"/>
          <a:srcRect/>
          <a:stretch>
            <a:fillRect/>
          </a:stretch>
        </p:blipFill>
        <p:spPr bwMode="auto">
          <a:xfrm>
            <a:off x="6935000" y="2573215"/>
            <a:ext cx="4210776" cy="2631735"/>
          </a:xfrm>
          <a:prstGeom prst="rect">
            <a:avLst/>
          </a:prstGeom>
          <a:noFill/>
        </p:spPr>
      </p:pic>
    </p:spTree>
    <p:extLst>
      <p:ext uri="{BB962C8B-B14F-4D97-AF65-F5344CB8AC3E}">
        <p14:creationId xmlns="" xmlns:p14="http://schemas.microsoft.com/office/powerpoint/2010/main" val="27228125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74776" y="1225296"/>
            <a:ext cx="5658043" cy="1289304"/>
          </a:xfrm>
        </p:spPr>
        <p:txBody>
          <a:bodyPr>
            <a:normAutofit/>
          </a:bodyPr>
          <a:lstStyle/>
          <a:p>
            <a:pPr algn="l"/>
            <a:r>
              <a:rPr lang="en-GB" dirty="0" smtClean="0"/>
              <a:t>EXPAND YOUR BUSINESS MODELS</a:t>
            </a:r>
            <a:endParaRPr lang="en-GB" dirty="0"/>
          </a:p>
        </p:txBody>
      </p:sp>
      <p:sp>
        <p:nvSpPr>
          <p:cNvPr id="5" name="Content Placeholder 2"/>
          <p:cNvSpPr>
            <a:spLocks noGrp="1"/>
          </p:cNvSpPr>
          <p:nvPr>
            <p:ph idx="1"/>
          </p:nvPr>
        </p:nvSpPr>
        <p:spPr>
          <a:xfrm>
            <a:off x="915338" y="2675083"/>
            <a:ext cx="6568440" cy="3217639"/>
          </a:xfrm>
        </p:spPr>
        <p:txBody>
          <a:bodyPr>
            <a:noAutofit/>
          </a:bodyPr>
          <a:lstStyle/>
          <a:p>
            <a:pPr>
              <a:lnSpc>
                <a:spcPct val="110000"/>
              </a:lnSpc>
            </a:pPr>
            <a:r>
              <a:rPr lang="en-US" sz="1300" dirty="0">
                <a:ea typeface="Cambria" pitchFamily="18" charset="0"/>
              </a:rPr>
              <a:t>Brand Z’s research shows that brands with five or more areas of business are on an average 4x bigger and growing 10x faster than others</a:t>
            </a:r>
            <a:r>
              <a:rPr lang="en-US" sz="1300" dirty="0" smtClean="0">
                <a:ea typeface="Cambria" pitchFamily="18" charset="0"/>
              </a:rPr>
              <a:t>.</a:t>
            </a:r>
            <a:endParaRPr lang="en-US" sz="1300" dirty="0">
              <a:ea typeface="Cambria" pitchFamily="18" charset="0"/>
            </a:endParaRPr>
          </a:p>
          <a:p>
            <a:pPr>
              <a:lnSpc>
                <a:spcPct val="110000"/>
              </a:lnSpc>
            </a:pPr>
            <a:r>
              <a:rPr lang="en-US" sz="1300" dirty="0">
                <a:ea typeface="Cambria" pitchFamily="18" charset="0"/>
              </a:rPr>
              <a:t>Marketing in a VUCA environment may require the pursuit of multiple business models</a:t>
            </a:r>
            <a:r>
              <a:rPr lang="en-US" sz="1300" dirty="0" smtClean="0">
                <a:ea typeface="Cambria" pitchFamily="18" charset="0"/>
              </a:rPr>
              <a:t>.</a:t>
            </a:r>
            <a:endParaRPr lang="en-US" sz="1300" dirty="0">
              <a:ea typeface="Cambria" pitchFamily="18" charset="0"/>
            </a:endParaRPr>
          </a:p>
          <a:p>
            <a:pPr>
              <a:lnSpc>
                <a:spcPct val="110000"/>
              </a:lnSpc>
            </a:pPr>
            <a:r>
              <a:rPr lang="en-US" sz="1300" dirty="0">
                <a:ea typeface="Cambria" pitchFamily="18" charset="0"/>
              </a:rPr>
              <a:t>SUBC (Seven Up Bottling </a:t>
            </a:r>
            <a:r>
              <a:rPr lang="en-US" sz="1300" dirty="0" smtClean="0">
                <a:ea typeface="Cambria" pitchFamily="18" charset="0"/>
              </a:rPr>
              <a:t>Company) recently </a:t>
            </a:r>
            <a:r>
              <a:rPr lang="en-US" sz="1300" dirty="0">
                <a:ea typeface="Cambria" pitchFamily="18" charset="0"/>
              </a:rPr>
              <a:t>moved into the production of </a:t>
            </a:r>
            <a:r>
              <a:rPr lang="en-US" sz="1300" dirty="0" smtClean="0">
                <a:ea typeface="Cambria" pitchFamily="18" charset="0"/>
              </a:rPr>
              <a:t>sanitizer (2Sure Sanitizer) </a:t>
            </a:r>
            <a:r>
              <a:rPr lang="en-US" sz="1300" dirty="0">
                <a:ea typeface="Cambria" pitchFamily="18" charset="0"/>
              </a:rPr>
              <a:t>as Covid-19  pandemic continued unabated in Nigeria. </a:t>
            </a:r>
          </a:p>
          <a:p>
            <a:pPr>
              <a:lnSpc>
                <a:spcPct val="110000"/>
              </a:lnSpc>
            </a:pPr>
            <a:r>
              <a:rPr lang="en-US" sz="1300" dirty="0">
                <a:ea typeface="Cambria" pitchFamily="18" charset="0"/>
              </a:rPr>
              <a:t>DSTV </a:t>
            </a:r>
            <a:r>
              <a:rPr lang="en-US" sz="1300" dirty="0" smtClean="0">
                <a:ea typeface="Cambria" pitchFamily="18" charset="0"/>
              </a:rPr>
              <a:t>evolved their  </a:t>
            </a:r>
            <a:r>
              <a:rPr lang="en-US" sz="1300" dirty="0">
                <a:ea typeface="Cambria" pitchFamily="18" charset="0"/>
              </a:rPr>
              <a:t>business model from Subscription to on-demand </a:t>
            </a:r>
            <a:r>
              <a:rPr lang="en-US" sz="1300" dirty="0" smtClean="0">
                <a:ea typeface="Cambria" pitchFamily="18" charset="0"/>
              </a:rPr>
              <a:t>(ShowMax) and local content development (Africa Magic Original Movies)</a:t>
            </a:r>
            <a:endParaRPr lang="en-US" sz="1300" dirty="0">
              <a:ea typeface="Cambria" pitchFamily="18" charset="0"/>
            </a:endParaRPr>
          </a:p>
          <a:p>
            <a:pPr>
              <a:lnSpc>
                <a:spcPct val="110000"/>
              </a:lnSpc>
            </a:pPr>
            <a:r>
              <a:rPr lang="en-US" sz="1300" dirty="0">
                <a:ea typeface="Cambria" pitchFamily="18" charset="0"/>
              </a:rPr>
              <a:t>Indomie Café; from Supermarket shelf to </a:t>
            </a:r>
            <a:r>
              <a:rPr lang="en-US" sz="1300" dirty="0" smtClean="0">
                <a:ea typeface="Cambria" pitchFamily="18" charset="0"/>
              </a:rPr>
              <a:t>on-premise </a:t>
            </a:r>
            <a:r>
              <a:rPr lang="en-US" sz="1300" dirty="0">
                <a:ea typeface="Cambria" pitchFamily="18" charset="0"/>
              </a:rPr>
              <a:t>environment</a:t>
            </a:r>
            <a:r>
              <a:rPr lang="en-US" sz="1300" dirty="0" smtClean="0">
                <a:ea typeface="Cambria" pitchFamily="18" charset="0"/>
              </a:rPr>
              <a:t>.</a:t>
            </a:r>
            <a:endParaRPr lang="en-US" sz="1300" dirty="0">
              <a:ea typeface="Cambria" pitchFamily="18" charset="0"/>
            </a:endParaRPr>
          </a:p>
          <a:p>
            <a:pPr>
              <a:lnSpc>
                <a:spcPct val="110000"/>
              </a:lnSpc>
            </a:pPr>
            <a:r>
              <a:rPr lang="en-US" sz="1300" dirty="0" smtClean="0">
                <a:ea typeface="Cambria" pitchFamily="18" charset="0"/>
              </a:rPr>
              <a:t>Uber </a:t>
            </a:r>
            <a:r>
              <a:rPr lang="en-US" sz="1300" dirty="0">
                <a:ea typeface="Cambria" pitchFamily="18" charset="0"/>
              </a:rPr>
              <a:t>moving into home food delivery with UBER EATS &amp; Scuber for under water ride hailing </a:t>
            </a:r>
            <a:r>
              <a:rPr lang="en-US" sz="1300" dirty="0" smtClean="0">
                <a:ea typeface="Cambria" pitchFamily="18" charset="0"/>
              </a:rPr>
              <a:t>etc.</a:t>
            </a:r>
          </a:p>
          <a:p>
            <a:pPr>
              <a:lnSpc>
                <a:spcPct val="110000"/>
              </a:lnSpc>
            </a:pPr>
            <a:r>
              <a:rPr lang="en-US" sz="1300" dirty="0">
                <a:ea typeface="Cambria" pitchFamily="18" charset="0"/>
              </a:rPr>
              <a:t>The Dangote &amp; Gokada play books also comes to mind</a:t>
            </a:r>
          </a:p>
          <a:p>
            <a:pPr>
              <a:lnSpc>
                <a:spcPct val="110000"/>
              </a:lnSpc>
              <a:buNone/>
            </a:pPr>
            <a:endParaRPr lang="en-US" sz="1300" dirty="0">
              <a:ea typeface="Cambria" pitchFamily="18" charset="0"/>
            </a:endParaRPr>
          </a:p>
        </p:txBody>
      </p:sp>
      <p:sp>
        <p:nvSpPr>
          <p:cNvPr id="9" name="Half-frame 11">
            <a:extLst>
              <a:ext uri="{FF2B5EF4-FFF2-40B4-BE49-F238E27FC236}">
                <a16:creationId xmlns="" xmlns:a16="http://schemas.microsoft.com/office/drawing/2014/main" id="{ACB9910C-CBE2-5A44-8FE2-4E631B227DC5}"/>
              </a:ext>
            </a:extLst>
          </p:cNvPr>
          <p:cNvSpPr/>
          <p:nvPr/>
        </p:nvSpPr>
        <p:spPr>
          <a:xfrm>
            <a:off x="7601493" y="854728"/>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 name="Half-frame 12">
            <a:extLst>
              <a:ext uri="{FF2B5EF4-FFF2-40B4-BE49-F238E27FC236}">
                <a16:creationId xmlns="" xmlns:a16="http://schemas.microsoft.com/office/drawing/2014/main" id="{596EEB0A-F5A5-1C47-ADA1-F08050F3E3CD}"/>
              </a:ext>
            </a:extLst>
          </p:cNvPr>
          <p:cNvSpPr/>
          <p:nvPr/>
        </p:nvSpPr>
        <p:spPr>
          <a:xfrm rot="10800000">
            <a:off x="10728960" y="5457679"/>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2" name="Pictur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7900450" y="1152143"/>
            <a:ext cx="3133310" cy="4699965"/>
          </a:xfrm>
          <a:prstGeom prst="rect">
            <a:avLst/>
          </a:prstGeom>
        </p:spPr>
      </p:pic>
      <p:sp>
        <p:nvSpPr>
          <p:cNvPr id="7"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Agu ©2020</a:t>
            </a:r>
          </a:p>
          <a:p>
            <a:pPr algn="r" defTabSz="903153"/>
            <a:endParaRPr lang="en-GB" dirty="0"/>
          </a:p>
        </p:txBody>
      </p:sp>
    </p:spTree>
    <p:extLst>
      <p:ext uri="{BB962C8B-B14F-4D97-AF65-F5344CB8AC3E}">
        <p14:creationId xmlns="" xmlns:p14="http://schemas.microsoft.com/office/powerpoint/2010/main" val="8539374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74776" y="978408"/>
            <a:ext cx="5658043" cy="1289304"/>
          </a:xfrm>
        </p:spPr>
        <p:txBody>
          <a:bodyPr>
            <a:normAutofit/>
          </a:bodyPr>
          <a:lstStyle/>
          <a:p>
            <a:pPr algn="l"/>
            <a:r>
              <a:rPr lang="en-GB" dirty="0" smtClean="0"/>
              <a:t>CREATE MEANINGFUL DISRUPTION</a:t>
            </a:r>
            <a:endParaRPr lang="en-GB" dirty="0"/>
          </a:p>
        </p:txBody>
      </p:sp>
      <p:sp>
        <p:nvSpPr>
          <p:cNvPr id="5" name="Content Placeholder 2"/>
          <p:cNvSpPr>
            <a:spLocks noGrp="1"/>
          </p:cNvSpPr>
          <p:nvPr>
            <p:ph idx="1"/>
          </p:nvPr>
        </p:nvSpPr>
        <p:spPr>
          <a:xfrm>
            <a:off x="938784" y="2469929"/>
            <a:ext cx="6568440" cy="3217639"/>
          </a:xfrm>
        </p:spPr>
        <p:txBody>
          <a:bodyPr>
            <a:normAutofit/>
          </a:bodyPr>
          <a:lstStyle/>
          <a:p>
            <a:pPr>
              <a:lnSpc>
                <a:spcPct val="110000"/>
              </a:lnSpc>
            </a:pPr>
            <a:r>
              <a:rPr lang="en-US" sz="1600" dirty="0">
                <a:ea typeface="Cambria" pitchFamily="18" charset="0"/>
              </a:rPr>
              <a:t>Disruption has been proved overtime to drive brand value growth </a:t>
            </a:r>
          </a:p>
          <a:p>
            <a:pPr>
              <a:lnSpc>
                <a:spcPct val="110000"/>
              </a:lnSpc>
            </a:pPr>
            <a:r>
              <a:rPr lang="en-US" sz="1600" dirty="0" smtClean="0">
                <a:ea typeface="Cambria" pitchFamily="18" charset="0"/>
              </a:rPr>
              <a:t>Meaningful </a:t>
            </a:r>
            <a:r>
              <a:rPr lang="en-US" sz="1600" dirty="0">
                <a:ea typeface="Cambria" pitchFamily="18" charset="0"/>
              </a:rPr>
              <a:t>disruption is key to scalable relevance</a:t>
            </a:r>
            <a:r>
              <a:rPr lang="en-US" sz="1600" dirty="0" smtClean="0">
                <a:ea typeface="Cambria" pitchFamily="18" charset="0"/>
              </a:rPr>
              <a:t>.</a:t>
            </a:r>
            <a:endParaRPr lang="en-US" sz="1600" dirty="0">
              <a:ea typeface="Cambria" pitchFamily="18" charset="0"/>
            </a:endParaRPr>
          </a:p>
          <a:p>
            <a:pPr>
              <a:lnSpc>
                <a:spcPct val="110000"/>
              </a:lnSpc>
            </a:pPr>
            <a:r>
              <a:rPr lang="en-US" sz="1600" dirty="0">
                <a:ea typeface="Cambria" pitchFamily="18" charset="0"/>
              </a:rPr>
              <a:t>What do disruptors have in common? They offer original product and services which meet evolving consumer needs and expectations</a:t>
            </a:r>
            <a:r>
              <a:rPr lang="en-US" sz="1600" dirty="0" smtClean="0">
                <a:ea typeface="Cambria" pitchFamily="18" charset="0"/>
              </a:rPr>
              <a:t>.</a:t>
            </a:r>
            <a:endParaRPr lang="en-US" sz="1600" dirty="0">
              <a:ea typeface="Cambria" pitchFamily="18" charset="0"/>
            </a:endParaRPr>
          </a:p>
          <a:p>
            <a:r>
              <a:rPr lang="en-GB" sz="1600" dirty="0">
                <a:ea typeface="Cambria" pitchFamily="18" charset="0"/>
              </a:rPr>
              <a:t>Brands must strive to be in a position where it is more relevant than well-known as that space portends an opportunity versus been in a position where it is </a:t>
            </a:r>
            <a:r>
              <a:rPr lang="en-GB" sz="1600" dirty="0" smtClean="0">
                <a:ea typeface="Cambria" pitchFamily="18" charset="0"/>
              </a:rPr>
              <a:t>well-known </a:t>
            </a:r>
            <a:r>
              <a:rPr lang="en-GB" sz="1600" dirty="0">
                <a:ea typeface="Cambria" pitchFamily="18" charset="0"/>
              </a:rPr>
              <a:t>but not been </a:t>
            </a:r>
            <a:r>
              <a:rPr lang="en-GB" sz="1600" dirty="0" smtClean="0">
                <a:ea typeface="Cambria" pitchFamily="18" charset="0"/>
              </a:rPr>
              <a:t>relevant</a:t>
            </a:r>
            <a:endParaRPr lang="en-US" sz="1600" dirty="0">
              <a:ea typeface="Cambria" pitchFamily="18" charset="0"/>
            </a:endParaRPr>
          </a:p>
          <a:p>
            <a:pPr>
              <a:lnSpc>
                <a:spcPct val="110000"/>
              </a:lnSpc>
            </a:pPr>
            <a:r>
              <a:rPr lang="en-US" sz="1600" dirty="0" smtClean="0">
                <a:ea typeface="Cambria" pitchFamily="18" charset="0"/>
              </a:rPr>
              <a:t>Like Martin </a:t>
            </a:r>
            <a:r>
              <a:rPr lang="en-US" sz="1600" dirty="0" err="1" smtClean="0">
                <a:ea typeface="Cambria" pitchFamily="18" charset="0"/>
              </a:rPr>
              <a:t>Guerrieria</a:t>
            </a:r>
            <a:r>
              <a:rPr lang="en-US" sz="1600" dirty="0" smtClean="0">
                <a:ea typeface="Cambria" pitchFamily="18" charset="0"/>
              </a:rPr>
              <a:t> </a:t>
            </a:r>
            <a:r>
              <a:rPr lang="en-US" sz="1600" dirty="0">
                <a:ea typeface="Cambria" pitchFamily="18" charset="0"/>
              </a:rPr>
              <a:t>said and I quote ‘’ The power of the consumer will always be more powerful than the power of the brand’’</a:t>
            </a:r>
          </a:p>
          <a:p>
            <a:pPr>
              <a:lnSpc>
                <a:spcPct val="110000"/>
              </a:lnSpc>
            </a:pPr>
            <a:endParaRPr lang="en-US" sz="1600" dirty="0">
              <a:ea typeface="Cambria" pitchFamily="18" charset="0"/>
            </a:endParaRPr>
          </a:p>
          <a:p>
            <a:pPr>
              <a:lnSpc>
                <a:spcPct val="110000"/>
              </a:lnSpc>
            </a:pPr>
            <a:endParaRPr lang="en-US" sz="1600" dirty="0">
              <a:ea typeface="Cambria" pitchFamily="18" charset="0"/>
            </a:endParaRPr>
          </a:p>
        </p:txBody>
      </p:sp>
      <p:sp>
        <p:nvSpPr>
          <p:cNvPr id="9" name="Half-frame 11">
            <a:extLst>
              <a:ext uri="{FF2B5EF4-FFF2-40B4-BE49-F238E27FC236}">
                <a16:creationId xmlns="" xmlns:a16="http://schemas.microsoft.com/office/drawing/2014/main" id="{ACB9910C-CBE2-5A44-8FE2-4E631B227DC5}"/>
              </a:ext>
            </a:extLst>
          </p:cNvPr>
          <p:cNvSpPr/>
          <p:nvPr/>
        </p:nvSpPr>
        <p:spPr>
          <a:xfrm>
            <a:off x="7507224" y="854729"/>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 name="Half-frame 12">
            <a:extLst>
              <a:ext uri="{FF2B5EF4-FFF2-40B4-BE49-F238E27FC236}">
                <a16:creationId xmlns="" xmlns:a16="http://schemas.microsoft.com/office/drawing/2014/main" id="{596EEB0A-F5A5-1C47-ADA1-F08050F3E3CD}"/>
              </a:ext>
            </a:extLst>
          </p:cNvPr>
          <p:cNvSpPr/>
          <p:nvPr/>
        </p:nvSpPr>
        <p:spPr>
          <a:xfrm rot="10800000">
            <a:off x="10637739" y="5387008"/>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7" name="Picture 2"/>
          <p:cNvPicPr>
            <a:picLocks noChangeAspect="1"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7839456" y="1157770"/>
            <a:ext cx="3093939" cy="4632863"/>
          </a:xfrm>
          <a:prstGeom prst="rect">
            <a:avLst/>
          </a:prstGeom>
          <a:noFill/>
          <a:extLst>
            <a:ext uri="{909E8E84-426E-40DD-AFC4-6F175D3DCCD1}">
              <a14:hiddenFill xmlns="" xmlns:a14="http://schemas.microsoft.com/office/drawing/2010/main">
                <a:solidFill>
                  <a:srgbClr val="FFFFFF"/>
                </a:solidFill>
              </a14:hiddenFill>
            </a:ext>
          </a:extLst>
        </p:spPr>
      </p:pic>
      <p:sp>
        <p:nvSpPr>
          <p:cNvPr id="8"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Agu ©2020</a:t>
            </a:r>
          </a:p>
          <a:p>
            <a:pPr algn="r" defTabSz="903153"/>
            <a:endParaRPr lang="en-GB" dirty="0"/>
          </a:p>
        </p:txBody>
      </p:sp>
    </p:spTree>
    <p:extLst>
      <p:ext uri="{BB962C8B-B14F-4D97-AF65-F5344CB8AC3E}">
        <p14:creationId xmlns="" xmlns:p14="http://schemas.microsoft.com/office/powerpoint/2010/main" val="443540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74776" y="978408"/>
            <a:ext cx="5658043" cy="1289304"/>
          </a:xfrm>
        </p:spPr>
        <p:txBody>
          <a:bodyPr>
            <a:normAutofit/>
          </a:bodyPr>
          <a:lstStyle/>
          <a:p>
            <a:r>
              <a:rPr lang="en-GB" dirty="0" smtClean="0"/>
              <a:t>PREDICT CONSUMER BEHAVIOUR</a:t>
            </a:r>
            <a:endParaRPr lang="en-GB" dirty="0"/>
          </a:p>
        </p:txBody>
      </p:sp>
      <p:sp>
        <p:nvSpPr>
          <p:cNvPr id="5" name="Content Placeholder 2"/>
          <p:cNvSpPr>
            <a:spLocks noGrp="1"/>
          </p:cNvSpPr>
          <p:nvPr>
            <p:ph idx="1"/>
          </p:nvPr>
        </p:nvSpPr>
        <p:spPr>
          <a:xfrm>
            <a:off x="938784" y="2469929"/>
            <a:ext cx="5883924" cy="3491959"/>
          </a:xfrm>
        </p:spPr>
        <p:txBody>
          <a:bodyPr>
            <a:normAutofit fontScale="92500" lnSpcReduction="20000"/>
          </a:bodyPr>
          <a:lstStyle/>
          <a:p>
            <a:pPr>
              <a:lnSpc>
                <a:spcPct val="110000"/>
              </a:lnSpc>
            </a:pPr>
            <a:r>
              <a:rPr lang="en-US" sz="1600" dirty="0">
                <a:ea typeface="Cambria" pitchFamily="18" charset="0"/>
              </a:rPr>
              <a:t>Brands must evolve along consumer choice, taste and medium of communication</a:t>
            </a:r>
            <a:r>
              <a:rPr lang="en-US" sz="1600" dirty="0" smtClean="0">
                <a:ea typeface="Cambria" pitchFamily="18" charset="0"/>
              </a:rPr>
              <a:t>.</a:t>
            </a:r>
            <a:endParaRPr lang="en-US" sz="1600" dirty="0">
              <a:ea typeface="Cambria" pitchFamily="18" charset="0"/>
            </a:endParaRPr>
          </a:p>
          <a:p>
            <a:pPr>
              <a:lnSpc>
                <a:spcPct val="110000"/>
              </a:lnSpc>
            </a:pPr>
            <a:r>
              <a:rPr lang="en-US" sz="1600" dirty="0">
                <a:ea typeface="Cambria" pitchFamily="18" charset="0"/>
              </a:rPr>
              <a:t>Understanding the consumer in the midst of information explosion, plethora of media &amp; channels coupled with intense competition must be based on data and analytics </a:t>
            </a:r>
            <a:r>
              <a:rPr lang="en-US" sz="1600" dirty="0" smtClean="0">
                <a:ea typeface="Cambria" pitchFamily="18" charset="0"/>
              </a:rPr>
              <a:t>.</a:t>
            </a:r>
            <a:endParaRPr lang="en-US" sz="1600" dirty="0">
              <a:ea typeface="Cambria" pitchFamily="18" charset="0"/>
            </a:endParaRPr>
          </a:p>
          <a:p>
            <a:pPr>
              <a:lnSpc>
                <a:spcPct val="110000"/>
              </a:lnSpc>
            </a:pPr>
            <a:r>
              <a:rPr lang="en-US" sz="1600" dirty="0">
                <a:ea typeface="Cambria" pitchFamily="18" charset="0"/>
              </a:rPr>
              <a:t>Data and analytics have become more critical than ever to accurately forecast demand across product segments</a:t>
            </a:r>
            <a:r>
              <a:rPr lang="en-US" sz="1600" dirty="0" smtClean="0">
                <a:ea typeface="Cambria" pitchFamily="18" charset="0"/>
              </a:rPr>
              <a:t>.</a:t>
            </a:r>
            <a:endParaRPr lang="en-US" sz="1600" dirty="0">
              <a:ea typeface="Cambria" pitchFamily="18" charset="0"/>
            </a:endParaRPr>
          </a:p>
          <a:p>
            <a:pPr>
              <a:lnSpc>
                <a:spcPct val="110000"/>
              </a:lnSpc>
            </a:pPr>
            <a:r>
              <a:rPr lang="en-US" sz="1600" dirty="0">
                <a:ea typeface="Cambria" pitchFamily="18" charset="0"/>
              </a:rPr>
              <a:t>Consumer responses to VUCA  environment have made demand more difficult to gauge accurately. The past is no longer a predictor of future demand</a:t>
            </a:r>
            <a:r>
              <a:rPr lang="en-US" sz="1600" dirty="0" smtClean="0">
                <a:ea typeface="Cambria" pitchFamily="18" charset="0"/>
              </a:rPr>
              <a:t>.</a:t>
            </a:r>
            <a:endParaRPr lang="en-US" sz="1600" dirty="0">
              <a:ea typeface="Cambria" pitchFamily="18" charset="0"/>
            </a:endParaRPr>
          </a:p>
          <a:p>
            <a:pPr>
              <a:lnSpc>
                <a:spcPct val="110000"/>
              </a:lnSpc>
            </a:pPr>
            <a:r>
              <a:rPr lang="en-US" sz="1600" dirty="0">
                <a:ea typeface="Cambria" pitchFamily="18" charset="0"/>
              </a:rPr>
              <a:t>Through the use of analytics, marketers should develop a robust comprehension of cyclical patterns and its impact on consumer </a:t>
            </a:r>
            <a:r>
              <a:rPr lang="en-US" sz="1600" dirty="0" smtClean="0">
                <a:ea typeface="Cambria" pitchFamily="18" charset="0"/>
              </a:rPr>
              <a:t>behavior. </a:t>
            </a:r>
            <a:r>
              <a:rPr lang="en-US" sz="1600" dirty="0">
                <a:ea typeface="Cambria" pitchFamily="18" charset="0"/>
              </a:rPr>
              <a:t>And with this accurately predict </a:t>
            </a:r>
            <a:r>
              <a:rPr lang="en-US" sz="1600" dirty="0" smtClean="0">
                <a:ea typeface="Cambria" pitchFamily="18" charset="0"/>
              </a:rPr>
              <a:t>behaviors.</a:t>
            </a:r>
            <a:endParaRPr lang="en-US" sz="1600" dirty="0">
              <a:ea typeface="Cambria" pitchFamily="18" charset="0"/>
            </a:endParaRPr>
          </a:p>
          <a:p>
            <a:pPr>
              <a:lnSpc>
                <a:spcPct val="110000"/>
              </a:lnSpc>
            </a:pPr>
            <a:endParaRPr lang="en-US" sz="1600" dirty="0">
              <a:ea typeface="Cambria" pitchFamily="18" charset="0"/>
            </a:endParaRPr>
          </a:p>
        </p:txBody>
      </p:sp>
      <p:sp>
        <p:nvSpPr>
          <p:cNvPr id="9" name="Half-frame 11">
            <a:extLst>
              <a:ext uri="{FF2B5EF4-FFF2-40B4-BE49-F238E27FC236}">
                <a16:creationId xmlns="" xmlns:a16="http://schemas.microsoft.com/office/drawing/2014/main" id="{ACB9910C-CBE2-5A44-8FE2-4E631B227DC5}"/>
              </a:ext>
            </a:extLst>
          </p:cNvPr>
          <p:cNvSpPr/>
          <p:nvPr/>
        </p:nvSpPr>
        <p:spPr>
          <a:xfrm>
            <a:off x="7139229" y="1611337"/>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 name="Half-frame 12">
            <a:extLst>
              <a:ext uri="{FF2B5EF4-FFF2-40B4-BE49-F238E27FC236}">
                <a16:creationId xmlns="" xmlns:a16="http://schemas.microsoft.com/office/drawing/2014/main" id="{596EEB0A-F5A5-1C47-ADA1-F08050F3E3CD}"/>
              </a:ext>
            </a:extLst>
          </p:cNvPr>
          <p:cNvSpPr/>
          <p:nvPr/>
        </p:nvSpPr>
        <p:spPr>
          <a:xfrm rot="10800000">
            <a:off x="10666237" y="5338807"/>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 name="Rectangle 10">
            <a:extLst>
              <a:ext uri="{FF2B5EF4-FFF2-40B4-BE49-F238E27FC236}">
                <a16:creationId xmlns="" xmlns:a16="http://schemas.microsoft.com/office/drawing/2014/main" id="{CF1534CE-B4B4-2E4B-9AA6-AC25816DE56B}"/>
              </a:ext>
            </a:extLst>
          </p:cNvPr>
          <p:cNvSpPr/>
          <p:nvPr/>
        </p:nvSpPr>
        <p:spPr>
          <a:xfrm>
            <a:off x="7173146" y="5713155"/>
            <a:ext cx="3886364" cy="523220"/>
          </a:xfrm>
          <a:prstGeom prst="rect">
            <a:avLst/>
          </a:prstGeom>
        </p:spPr>
        <p:txBody>
          <a:bodyPr wrap="square">
            <a:spAutoFit/>
          </a:bodyPr>
          <a:lstStyle/>
          <a:p>
            <a:r>
              <a:rPr lang="en-GB" sz="1400" i="1" dirty="0" smtClean="0">
                <a:solidFill>
                  <a:srgbClr val="181818"/>
                </a:solidFill>
                <a:latin typeface="Times New Roman" panose="02020603050405020304" pitchFamily="18" charset="0"/>
                <a:cs typeface="Times New Roman" panose="02020603050405020304" pitchFamily="18" charset="0"/>
              </a:rPr>
              <a:t>“</a:t>
            </a:r>
            <a:r>
              <a:rPr lang="en-GB" sz="1400" i="1" dirty="0" smtClean="0">
                <a:latin typeface="Times New Roman" panose="02020603050405020304" pitchFamily="18" charset="0"/>
                <a:ea typeface="Cambria" pitchFamily="18" charset="0"/>
                <a:cs typeface="Times New Roman" panose="02020603050405020304" pitchFamily="18" charset="0"/>
              </a:rPr>
              <a:t>Foresight beats hindsight in a changing world’’</a:t>
            </a:r>
            <a:endParaRPr lang="en-GB" sz="1400" i="1" dirty="0">
              <a:latin typeface="Times New Roman" panose="02020603050405020304" pitchFamily="18" charset="0"/>
              <a:ea typeface="Cambria" pitchFamily="18" charset="0"/>
              <a:cs typeface="Times New Roman" panose="02020603050405020304" pitchFamily="18" charset="0"/>
            </a:endParaRPr>
          </a:p>
          <a:p>
            <a:endParaRPr lang="en-GB" sz="1400" i="1" dirty="0">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Agu ©2020</a:t>
            </a:r>
          </a:p>
          <a:p>
            <a:pPr algn="r" defTabSz="903153"/>
            <a:endParaRPr lang="en-GB" dirty="0"/>
          </a:p>
        </p:txBody>
      </p:sp>
      <p:pic>
        <p:nvPicPr>
          <p:cNvPr id="13" name="Picture 2" descr="C:\Users\Chukwuemeka\Desktop\big cat.jpg"/>
          <p:cNvPicPr>
            <a:picLocks noChangeAspect="1" noChangeArrowheads="1"/>
          </p:cNvPicPr>
          <p:nvPr/>
        </p:nvPicPr>
        <p:blipFill>
          <a:blip r:embed="rId2">
            <a:extLst>
              <a:ext uri="{28A0092B-C50C-407E-A947-70E740481C1C}">
                <a14:useLocalDpi xmlns="" xmlns:a14="http://schemas.microsoft.com/office/drawing/2010/main"/>
              </a:ext>
            </a:extLst>
          </a:blip>
          <a:srcRect/>
          <a:stretch>
            <a:fillRect/>
          </a:stretch>
        </p:blipFill>
        <p:spPr bwMode="auto">
          <a:xfrm>
            <a:off x="7634789" y="1934308"/>
            <a:ext cx="3214904" cy="381576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6124124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74776" y="978408"/>
            <a:ext cx="5658043" cy="1289304"/>
          </a:xfrm>
        </p:spPr>
        <p:txBody>
          <a:bodyPr>
            <a:normAutofit/>
          </a:bodyPr>
          <a:lstStyle/>
          <a:p>
            <a:r>
              <a:rPr lang="en-GB" dirty="0" smtClean="0"/>
              <a:t>DELIST NON PERFORMING BRANDS</a:t>
            </a:r>
            <a:endParaRPr lang="en-GB" dirty="0"/>
          </a:p>
        </p:txBody>
      </p:sp>
      <p:sp>
        <p:nvSpPr>
          <p:cNvPr id="5" name="Content Placeholder 2"/>
          <p:cNvSpPr>
            <a:spLocks noGrp="1"/>
          </p:cNvSpPr>
          <p:nvPr>
            <p:ph idx="1"/>
          </p:nvPr>
        </p:nvSpPr>
        <p:spPr>
          <a:xfrm>
            <a:off x="938784" y="2206994"/>
            <a:ext cx="6403848" cy="3754894"/>
          </a:xfrm>
        </p:spPr>
        <p:txBody>
          <a:bodyPr>
            <a:normAutofit/>
          </a:bodyPr>
          <a:lstStyle/>
          <a:p>
            <a:pPr>
              <a:lnSpc>
                <a:spcPct val="120000"/>
              </a:lnSpc>
            </a:pPr>
            <a:r>
              <a:rPr lang="en-US" sz="1600" dirty="0" smtClean="0">
                <a:ea typeface="Cambria" pitchFamily="18" charset="0"/>
              </a:rPr>
              <a:t>Brands </a:t>
            </a:r>
            <a:r>
              <a:rPr lang="en-US" sz="1600" dirty="0">
                <a:ea typeface="Cambria" pitchFamily="18" charset="0"/>
              </a:rPr>
              <a:t>with low prospect for growth and profitability will generate negative returns and as such are less likely to achieve their original aim. The cost of delisting far outweighs any future </a:t>
            </a:r>
            <a:r>
              <a:rPr lang="en-US" sz="1600" dirty="0" smtClean="0">
                <a:ea typeface="Cambria" pitchFamily="18" charset="0"/>
              </a:rPr>
              <a:t>benefit</a:t>
            </a:r>
            <a:endParaRPr lang="en-US" sz="1600" dirty="0">
              <a:ea typeface="Cambria" pitchFamily="18" charset="0"/>
            </a:endParaRPr>
          </a:p>
          <a:p>
            <a:pPr>
              <a:lnSpc>
                <a:spcPct val="120000"/>
              </a:lnSpc>
            </a:pPr>
            <a:r>
              <a:rPr lang="en-US" sz="1600" dirty="0">
                <a:ea typeface="Cambria" pitchFamily="18" charset="0"/>
              </a:rPr>
              <a:t>Investment efforts that will drive the top level growth will require the weeding out of those  brands that doesn’t work from the portfolio to allow focus on fewer, bigger and stronger brands</a:t>
            </a:r>
            <a:r>
              <a:rPr lang="en-US" sz="1600" dirty="0" smtClean="0">
                <a:ea typeface="Cambria" pitchFamily="18" charset="0"/>
              </a:rPr>
              <a:t>.</a:t>
            </a:r>
            <a:endParaRPr lang="en-US" sz="1600" dirty="0">
              <a:ea typeface="Cambria" pitchFamily="18" charset="0"/>
            </a:endParaRPr>
          </a:p>
          <a:p>
            <a:pPr>
              <a:lnSpc>
                <a:spcPct val="120000"/>
              </a:lnSpc>
            </a:pPr>
            <a:r>
              <a:rPr lang="en-US" sz="1600" dirty="0">
                <a:ea typeface="Cambria" pitchFamily="18" charset="0"/>
              </a:rPr>
              <a:t>Consolidate and concentrate your marketing efforts  on your winning brands and become category kings with those brands. This is a typical war principle. ‘’ fight and take over a territory, consolidate your win, then move to another territory to conquer</a:t>
            </a:r>
            <a:r>
              <a:rPr lang="en-US" sz="1600" dirty="0" smtClean="0">
                <a:ea typeface="Cambria" pitchFamily="18" charset="0"/>
              </a:rPr>
              <a:t>’.</a:t>
            </a:r>
            <a:endParaRPr lang="en-US" sz="1600" dirty="0">
              <a:ea typeface="Cambria" pitchFamily="18" charset="0"/>
            </a:endParaRPr>
          </a:p>
        </p:txBody>
      </p:sp>
      <p:sp>
        <p:nvSpPr>
          <p:cNvPr id="9" name="Half-frame 11">
            <a:extLst>
              <a:ext uri="{FF2B5EF4-FFF2-40B4-BE49-F238E27FC236}">
                <a16:creationId xmlns="" xmlns:a16="http://schemas.microsoft.com/office/drawing/2014/main" id="{ACB9910C-CBE2-5A44-8FE2-4E631B227DC5}"/>
              </a:ext>
            </a:extLst>
          </p:cNvPr>
          <p:cNvSpPr/>
          <p:nvPr/>
        </p:nvSpPr>
        <p:spPr>
          <a:xfrm>
            <a:off x="7507224" y="854729"/>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 name="Half-frame 12">
            <a:extLst>
              <a:ext uri="{FF2B5EF4-FFF2-40B4-BE49-F238E27FC236}">
                <a16:creationId xmlns="" xmlns:a16="http://schemas.microsoft.com/office/drawing/2014/main" id="{596EEB0A-F5A5-1C47-ADA1-F08050F3E3CD}"/>
              </a:ext>
            </a:extLst>
          </p:cNvPr>
          <p:cNvSpPr/>
          <p:nvPr/>
        </p:nvSpPr>
        <p:spPr>
          <a:xfrm rot="10800000">
            <a:off x="10637739" y="5387008"/>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8" name="52053993-c2a1-4ba3-8e99-401bec60c103" descr="Image"/>
          <p:cNvPicPr>
            <a:picLocks noChangeAspect="1" noChangeArrowheads="1"/>
          </p:cNvPicPr>
          <p:nvPr/>
        </p:nvPicPr>
        <p:blipFill rotWithShape="1">
          <a:blip r:embed="rId2" cstate="screen">
            <a:extLst>
              <a:ext uri="{28A0092B-C50C-407E-A947-70E740481C1C}">
                <a14:useLocalDpi xmlns="" xmlns:a14="http://schemas.microsoft.com/office/drawing/2010/main"/>
              </a:ext>
            </a:extLst>
          </a:blip>
          <a:srcRect b="11214"/>
          <a:stretch/>
        </p:blipFill>
        <p:spPr bwMode="auto">
          <a:xfrm>
            <a:off x="7816156" y="1203489"/>
            <a:ext cx="3129212" cy="45206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Agu ©2020</a:t>
            </a:r>
          </a:p>
          <a:p>
            <a:pPr algn="r" defTabSz="903153"/>
            <a:endParaRPr lang="en-GB" dirty="0"/>
          </a:p>
        </p:txBody>
      </p:sp>
    </p:spTree>
    <p:extLst>
      <p:ext uri="{BB962C8B-B14F-4D97-AF65-F5344CB8AC3E}">
        <p14:creationId xmlns="" xmlns:p14="http://schemas.microsoft.com/office/powerpoint/2010/main" val="26437085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74776" y="932688"/>
            <a:ext cx="5658043" cy="1289304"/>
          </a:xfrm>
        </p:spPr>
        <p:txBody>
          <a:bodyPr>
            <a:normAutofit fontScale="90000"/>
          </a:bodyPr>
          <a:lstStyle/>
          <a:p>
            <a:r>
              <a:rPr lang="en-US" dirty="0" smtClean="0"/>
              <a:t>SHAPE EMERGING HABITS WITH FOCUSED INNOVATION</a:t>
            </a:r>
            <a:endParaRPr lang="en-US" dirty="0"/>
          </a:p>
        </p:txBody>
      </p:sp>
      <p:sp>
        <p:nvSpPr>
          <p:cNvPr id="5" name="Content Placeholder 2"/>
          <p:cNvSpPr>
            <a:spLocks noGrp="1"/>
          </p:cNvSpPr>
          <p:nvPr>
            <p:ph idx="1"/>
          </p:nvPr>
        </p:nvSpPr>
        <p:spPr>
          <a:xfrm>
            <a:off x="938784" y="2420769"/>
            <a:ext cx="5672328" cy="3222369"/>
          </a:xfrm>
        </p:spPr>
        <p:txBody>
          <a:bodyPr>
            <a:noAutofit/>
          </a:bodyPr>
          <a:lstStyle/>
          <a:p>
            <a:pPr>
              <a:lnSpc>
                <a:spcPct val="110000"/>
              </a:lnSpc>
            </a:pPr>
            <a:r>
              <a:rPr lang="en-US" sz="1300" dirty="0">
                <a:ea typeface="Cambria" pitchFamily="18" charset="0"/>
              </a:rPr>
              <a:t>Be bold with new Innovation approaches</a:t>
            </a:r>
            <a:r>
              <a:rPr lang="en-US" sz="1300" dirty="0" smtClean="0">
                <a:ea typeface="Cambria" pitchFamily="18" charset="0"/>
              </a:rPr>
              <a:t>.</a:t>
            </a:r>
            <a:endParaRPr lang="en-US" sz="1300" dirty="0">
              <a:ea typeface="Cambria" pitchFamily="18" charset="0"/>
            </a:endParaRPr>
          </a:p>
          <a:p>
            <a:pPr>
              <a:lnSpc>
                <a:spcPct val="110000"/>
              </a:lnSpc>
            </a:pPr>
            <a:r>
              <a:rPr lang="en-US" sz="1300" dirty="0">
                <a:ea typeface="Cambria" pitchFamily="18" charset="0"/>
              </a:rPr>
              <a:t>Identify expansive new demand led opportunities</a:t>
            </a:r>
            <a:r>
              <a:rPr lang="en-US" sz="1300" dirty="0" smtClean="0">
                <a:ea typeface="Cambria" pitchFamily="18" charset="0"/>
              </a:rPr>
              <a:t>.</a:t>
            </a:r>
            <a:endParaRPr lang="en-US" sz="1300" dirty="0">
              <a:ea typeface="Cambria" pitchFamily="18" charset="0"/>
            </a:endParaRPr>
          </a:p>
          <a:p>
            <a:pPr>
              <a:lnSpc>
                <a:spcPct val="110000"/>
              </a:lnSpc>
            </a:pPr>
            <a:r>
              <a:rPr lang="en-US" sz="1300" dirty="0">
                <a:ea typeface="Cambria" pitchFamily="18" charset="0"/>
              </a:rPr>
              <a:t>Target these opportunities with bigger and more scalable innovation </a:t>
            </a:r>
            <a:r>
              <a:rPr lang="en-US" sz="1300" dirty="0" smtClean="0">
                <a:ea typeface="Cambria" pitchFamily="18" charset="0"/>
              </a:rPr>
              <a:t>product(s)</a:t>
            </a:r>
            <a:endParaRPr lang="en-US" sz="1300" dirty="0">
              <a:ea typeface="Cambria" pitchFamily="18" charset="0"/>
            </a:endParaRPr>
          </a:p>
          <a:p>
            <a:pPr>
              <a:lnSpc>
                <a:spcPct val="110000"/>
              </a:lnSpc>
            </a:pPr>
            <a:r>
              <a:rPr lang="en-US" sz="1300" dirty="0">
                <a:ea typeface="Cambria" pitchFamily="18" charset="0"/>
              </a:rPr>
              <a:t>In a VUCA environment, innovation decision must be </a:t>
            </a:r>
            <a:r>
              <a:rPr lang="en-US" sz="1300" dirty="0" smtClean="0">
                <a:ea typeface="Cambria" pitchFamily="18" charset="0"/>
              </a:rPr>
              <a:t>“choiceful” </a:t>
            </a:r>
            <a:r>
              <a:rPr lang="en-US" sz="1300" dirty="0">
                <a:ea typeface="Cambria" pitchFamily="18" charset="0"/>
              </a:rPr>
              <a:t>and must be executed with scale and </a:t>
            </a:r>
            <a:r>
              <a:rPr lang="en-US" sz="1300" dirty="0" smtClean="0">
                <a:ea typeface="Cambria" pitchFamily="18" charset="0"/>
              </a:rPr>
              <a:t>speed</a:t>
            </a:r>
            <a:endParaRPr lang="en-US" sz="1300" dirty="0">
              <a:ea typeface="Cambria" pitchFamily="18" charset="0"/>
            </a:endParaRPr>
          </a:p>
          <a:p>
            <a:pPr>
              <a:lnSpc>
                <a:spcPct val="110000"/>
              </a:lnSpc>
            </a:pPr>
            <a:r>
              <a:rPr lang="en-US" sz="1300" dirty="0">
                <a:ea typeface="Cambria" pitchFamily="18" charset="0"/>
              </a:rPr>
              <a:t>Covid -19 has thrown up a white space opportunity in innovation around affordability, health, safety &amp; hygiene through the use of  contactless solutions with strong functional </a:t>
            </a:r>
            <a:r>
              <a:rPr lang="en-US" sz="1300" dirty="0" smtClean="0">
                <a:ea typeface="Cambria" pitchFamily="18" charset="0"/>
              </a:rPr>
              <a:t>benefits</a:t>
            </a:r>
            <a:endParaRPr lang="en-US" sz="1300" dirty="0">
              <a:ea typeface="Cambria" pitchFamily="18" charset="0"/>
            </a:endParaRPr>
          </a:p>
          <a:p>
            <a:pPr>
              <a:lnSpc>
                <a:spcPct val="110000"/>
              </a:lnSpc>
            </a:pPr>
            <a:r>
              <a:rPr lang="en-US" sz="1300" dirty="0">
                <a:ea typeface="Cambria" pitchFamily="18" charset="0"/>
              </a:rPr>
              <a:t>Unilever reported a sales spike in beverages that contain zinc and vitamin C, such as Lipton Immune Support tea. It is also aligning its innovation priorities with consumers’ emerging health-and-wellness concerns</a:t>
            </a:r>
          </a:p>
        </p:txBody>
      </p:sp>
      <p:sp>
        <p:nvSpPr>
          <p:cNvPr id="9" name="Half-frame 11">
            <a:extLst>
              <a:ext uri="{FF2B5EF4-FFF2-40B4-BE49-F238E27FC236}">
                <a16:creationId xmlns="" xmlns:a16="http://schemas.microsoft.com/office/drawing/2014/main" id="{ACB9910C-CBE2-5A44-8FE2-4E631B227DC5}"/>
              </a:ext>
            </a:extLst>
          </p:cNvPr>
          <p:cNvSpPr/>
          <p:nvPr/>
        </p:nvSpPr>
        <p:spPr>
          <a:xfrm>
            <a:off x="6638741" y="2111413"/>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 name="Half-frame 12">
            <a:extLst>
              <a:ext uri="{FF2B5EF4-FFF2-40B4-BE49-F238E27FC236}">
                <a16:creationId xmlns="" xmlns:a16="http://schemas.microsoft.com/office/drawing/2014/main" id="{596EEB0A-F5A5-1C47-ADA1-F08050F3E3CD}"/>
              </a:ext>
            </a:extLst>
          </p:cNvPr>
          <p:cNvSpPr/>
          <p:nvPr/>
        </p:nvSpPr>
        <p:spPr>
          <a:xfrm rot="10800000">
            <a:off x="10756158" y="4945615"/>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7" name="Picture 2"/>
          <p:cNvPicPr>
            <a:picLocks noChangeAspect="1"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6943541" y="2420769"/>
            <a:ext cx="4117417" cy="29130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Agu ©2020</a:t>
            </a:r>
          </a:p>
          <a:p>
            <a:pPr algn="r" defTabSz="903153"/>
            <a:endParaRPr lang="en-GB" dirty="0"/>
          </a:p>
        </p:txBody>
      </p:sp>
    </p:spTree>
    <p:extLst>
      <p:ext uri="{BB962C8B-B14F-4D97-AF65-F5344CB8AC3E}">
        <p14:creationId xmlns="" xmlns:p14="http://schemas.microsoft.com/office/powerpoint/2010/main" val="2796288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 xmlns:a14="http://schemas.microsoft.com/office/drawing/2010/main"/>
              </a:ext>
            </a:extLst>
          </a:blip>
          <a:srcRect/>
          <a:stretch/>
        </p:blipFill>
        <p:spPr>
          <a:xfrm>
            <a:off x="7341931" y="584337"/>
            <a:ext cx="4142231" cy="5519401"/>
          </a:xfrm>
          <a:prstGeom prst="rect">
            <a:avLst/>
          </a:prstGeom>
        </p:spPr>
      </p:pic>
      <p:sp>
        <p:nvSpPr>
          <p:cNvPr id="4" name="Title 1"/>
          <p:cNvSpPr>
            <a:spLocks noGrp="1"/>
          </p:cNvSpPr>
          <p:nvPr>
            <p:ph type="title"/>
          </p:nvPr>
        </p:nvSpPr>
        <p:spPr>
          <a:xfrm>
            <a:off x="874776" y="932688"/>
            <a:ext cx="5658043" cy="1289304"/>
          </a:xfrm>
        </p:spPr>
        <p:txBody>
          <a:bodyPr>
            <a:normAutofit/>
          </a:bodyPr>
          <a:lstStyle/>
          <a:p>
            <a:r>
              <a:rPr lang="en-US" dirty="0" smtClean="0"/>
              <a:t>SUSTAIN NEW HABITS, USING CONTEXTUAL CUES</a:t>
            </a:r>
            <a:endParaRPr lang="en-US" dirty="0"/>
          </a:p>
        </p:txBody>
      </p:sp>
      <p:sp>
        <p:nvSpPr>
          <p:cNvPr id="5" name="Content Placeholder 2"/>
          <p:cNvSpPr>
            <a:spLocks noGrp="1"/>
          </p:cNvSpPr>
          <p:nvPr>
            <p:ph idx="1"/>
          </p:nvPr>
        </p:nvSpPr>
        <p:spPr>
          <a:xfrm>
            <a:off x="938784" y="2420769"/>
            <a:ext cx="6184392" cy="3222369"/>
          </a:xfrm>
        </p:spPr>
        <p:txBody>
          <a:bodyPr>
            <a:noAutofit/>
          </a:bodyPr>
          <a:lstStyle/>
          <a:p>
            <a:pPr>
              <a:lnSpc>
                <a:spcPct val="110000"/>
              </a:lnSpc>
            </a:pPr>
            <a:r>
              <a:rPr lang="en-US" sz="1400" dirty="0">
                <a:ea typeface="Cambria" pitchFamily="18" charset="0"/>
              </a:rPr>
              <a:t>Habits </a:t>
            </a:r>
            <a:r>
              <a:rPr lang="en-US" sz="1400" dirty="0" smtClean="0">
                <a:ea typeface="Cambria" pitchFamily="18" charset="0"/>
              </a:rPr>
              <a:t>can be formed </a:t>
            </a:r>
            <a:r>
              <a:rPr lang="en-US" sz="1400" dirty="0">
                <a:ea typeface="Cambria" pitchFamily="18" charset="0"/>
              </a:rPr>
              <a:t>when a consumer begins to associate a certain behaviour with a particular context; eventually that behaviour can become automatic</a:t>
            </a:r>
            <a:r>
              <a:rPr lang="en-US" sz="1400" dirty="0" smtClean="0">
                <a:ea typeface="Cambria" pitchFamily="18" charset="0"/>
              </a:rPr>
              <a:t>.</a:t>
            </a:r>
            <a:endParaRPr lang="en-US" sz="1400" dirty="0">
              <a:ea typeface="Cambria" pitchFamily="18" charset="0"/>
            </a:endParaRPr>
          </a:p>
          <a:p>
            <a:pPr>
              <a:lnSpc>
                <a:spcPct val="110000"/>
              </a:lnSpc>
            </a:pPr>
            <a:r>
              <a:rPr lang="en-US" sz="1400" dirty="0">
                <a:ea typeface="Cambria" pitchFamily="18" charset="0"/>
              </a:rPr>
              <a:t>Marketers can help turn </a:t>
            </a:r>
            <a:r>
              <a:rPr lang="en-US" sz="1400" dirty="0" smtClean="0">
                <a:ea typeface="Cambria" pitchFamily="18" charset="0"/>
              </a:rPr>
              <a:t>behaviors </a:t>
            </a:r>
            <a:r>
              <a:rPr lang="en-US" sz="1400" dirty="0">
                <a:ea typeface="Cambria" pitchFamily="18" charset="0"/>
              </a:rPr>
              <a:t>into habits by identifying the contextual cues that drive those </a:t>
            </a:r>
            <a:r>
              <a:rPr lang="en-US" sz="1400" dirty="0" smtClean="0">
                <a:ea typeface="Cambria" pitchFamily="18" charset="0"/>
              </a:rPr>
              <a:t>behaviors.</a:t>
            </a:r>
            <a:endParaRPr lang="en-US" sz="1400" dirty="0">
              <a:ea typeface="Cambria" pitchFamily="18" charset="0"/>
            </a:endParaRPr>
          </a:p>
          <a:p>
            <a:pPr>
              <a:lnSpc>
                <a:spcPct val="110000"/>
              </a:lnSpc>
            </a:pPr>
            <a:r>
              <a:rPr lang="en-US" sz="1400" dirty="0">
                <a:ea typeface="Cambria" pitchFamily="18" charset="0"/>
              </a:rPr>
              <a:t>A contextual cue can be a particular task, time of day or object of placement </a:t>
            </a:r>
            <a:r>
              <a:rPr lang="en-US" sz="1400" dirty="0" smtClean="0">
                <a:ea typeface="Cambria" pitchFamily="18" charset="0"/>
              </a:rPr>
              <a:t>e.g</a:t>
            </a:r>
            <a:r>
              <a:rPr lang="en-US" sz="1400" dirty="0">
                <a:ea typeface="Cambria" pitchFamily="18" charset="0"/>
              </a:rPr>
              <a:t>. more consumers are keeping hand sanitizer and disinfecting wipes near entryways, toilets , office tables etc for easy access and as a reminder to keep hands and surfaces </a:t>
            </a:r>
            <a:r>
              <a:rPr lang="en-US" sz="1400" dirty="0" smtClean="0">
                <a:ea typeface="Cambria" pitchFamily="18" charset="0"/>
              </a:rPr>
              <a:t>clean</a:t>
            </a:r>
            <a:endParaRPr lang="en-US" sz="1400" dirty="0">
              <a:ea typeface="Cambria" pitchFamily="18" charset="0"/>
            </a:endParaRPr>
          </a:p>
          <a:p>
            <a:pPr>
              <a:lnSpc>
                <a:spcPct val="110000"/>
              </a:lnSpc>
            </a:pPr>
            <a:r>
              <a:rPr lang="en-US" sz="1400" dirty="0">
                <a:ea typeface="Cambria" pitchFamily="18" charset="0"/>
              </a:rPr>
              <a:t>Product packaging and marketing that reinforces the </a:t>
            </a:r>
            <a:r>
              <a:rPr lang="en-US" sz="1400" dirty="0" smtClean="0">
                <a:ea typeface="Cambria" pitchFamily="18" charset="0"/>
              </a:rPr>
              <a:t>put-it-by-the-doors/toilets/tables </a:t>
            </a:r>
            <a:r>
              <a:rPr lang="en-US" sz="1400" dirty="0">
                <a:ea typeface="Cambria" pitchFamily="18" charset="0"/>
              </a:rPr>
              <a:t>behaviour can help consumers sustain the </a:t>
            </a:r>
            <a:r>
              <a:rPr lang="en-US" sz="1400" dirty="0" smtClean="0">
                <a:ea typeface="Cambria" pitchFamily="18" charset="0"/>
              </a:rPr>
              <a:t>habit.</a:t>
            </a:r>
            <a:endParaRPr lang="en-US" sz="1400" dirty="0">
              <a:ea typeface="Cambria" pitchFamily="18" charset="0"/>
            </a:endParaRPr>
          </a:p>
        </p:txBody>
      </p:sp>
      <p:sp>
        <p:nvSpPr>
          <p:cNvPr id="9" name="Half-frame 11">
            <a:extLst>
              <a:ext uri="{FF2B5EF4-FFF2-40B4-BE49-F238E27FC236}">
                <a16:creationId xmlns="" xmlns:a16="http://schemas.microsoft.com/office/drawing/2014/main" id="{ACB9910C-CBE2-5A44-8FE2-4E631B227DC5}"/>
              </a:ext>
            </a:extLst>
          </p:cNvPr>
          <p:cNvSpPr/>
          <p:nvPr/>
        </p:nvSpPr>
        <p:spPr>
          <a:xfrm>
            <a:off x="7588076" y="889136"/>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Half-frame 12">
            <a:extLst>
              <a:ext uri="{FF2B5EF4-FFF2-40B4-BE49-F238E27FC236}">
                <a16:creationId xmlns="" xmlns:a16="http://schemas.microsoft.com/office/drawing/2014/main" id="{596EEB0A-F5A5-1C47-ADA1-F08050F3E3CD}"/>
              </a:ext>
            </a:extLst>
          </p:cNvPr>
          <p:cNvSpPr/>
          <p:nvPr/>
        </p:nvSpPr>
        <p:spPr>
          <a:xfrm rot="10800000">
            <a:off x="11082997" y="5640677"/>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t>
            </a:r>
            <a:r>
              <a:rPr lang="en-GB" dirty="0" err="1" smtClean="0"/>
              <a:t>Agu</a:t>
            </a:r>
            <a:r>
              <a:rPr lang="en-GB" dirty="0" smtClean="0"/>
              <a:t> ©2020</a:t>
            </a:r>
          </a:p>
          <a:p>
            <a:pPr algn="r" defTabSz="903153"/>
            <a:endParaRPr lang="en-GB" dirty="0"/>
          </a:p>
        </p:txBody>
      </p:sp>
    </p:spTree>
    <p:extLst>
      <p:ext uri="{BB962C8B-B14F-4D97-AF65-F5344CB8AC3E}">
        <p14:creationId xmlns="" xmlns:p14="http://schemas.microsoft.com/office/powerpoint/2010/main" val="24101007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74776" y="932688"/>
            <a:ext cx="5658043" cy="1289304"/>
          </a:xfrm>
        </p:spPr>
        <p:txBody>
          <a:bodyPr>
            <a:normAutofit/>
          </a:bodyPr>
          <a:lstStyle/>
          <a:p>
            <a:r>
              <a:rPr lang="en-US" sz="3800" dirty="0" smtClean="0"/>
              <a:t>ALIGN MESSAGES TO CONSUMER MINDSETS</a:t>
            </a:r>
            <a:endParaRPr lang="en-US" sz="3800" dirty="0"/>
          </a:p>
        </p:txBody>
      </p:sp>
      <p:sp>
        <p:nvSpPr>
          <p:cNvPr id="5" name="Content Placeholder 2"/>
          <p:cNvSpPr>
            <a:spLocks noGrp="1"/>
          </p:cNvSpPr>
          <p:nvPr>
            <p:ph idx="1"/>
          </p:nvPr>
        </p:nvSpPr>
        <p:spPr>
          <a:xfrm>
            <a:off x="938783" y="2247033"/>
            <a:ext cx="5785301" cy="3222369"/>
          </a:xfrm>
        </p:spPr>
        <p:txBody>
          <a:bodyPr>
            <a:noAutofit/>
          </a:bodyPr>
          <a:lstStyle/>
          <a:p>
            <a:pPr>
              <a:lnSpc>
                <a:spcPct val="110000"/>
              </a:lnSpc>
            </a:pPr>
            <a:r>
              <a:rPr lang="en-US" sz="1200" dirty="0">
                <a:ea typeface="Cambria" pitchFamily="18" charset="0"/>
              </a:rPr>
              <a:t>The heightened emotions and increased polarization </a:t>
            </a:r>
            <a:r>
              <a:rPr lang="en-US" sz="1200" dirty="0" smtClean="0">
                <a:ea typeface="Cambria" pitchFamily="18" charset="0"/>
              </a:rPr>
              <a:t>created </a:t>
            </a:r>
            <a:r>
              <a:rPr lang="en-US" sz="1200" dirty="0">
                <a:ea typeface="Cambria" pitchFamily="18" charset="0"/>
              </a:rPr>
              <a:t>by VUCA environment could drive lasting changes in consumer’s behaviour and shape their long –term preferences</a:t>
            </a:r>
            <a:r>
              <a:rPr lang="en-US" sz="1200" dirty="0" smtClean="0">
                <a:ea typeface="Cambria" pitchFamily="18" charset="0"/>
              </a:rPr>
              <a:t>.</a:t>
            </a:r>
            <a:endParaRPr lang="en-US" sz="1200" dirty="0">
              <a:ea typeface="Cambria" pitchFamily="18" charset="0"/>
            </a:endParaRPr>
          </a:p>
          <a:p>
            <a:pPr>
              <a:lnSpc>
                <a:spcPct val="110000"/>
              </a:lnSpc>
            </a:pPr>
            <a:r>
              <a:rPr lang="en-US" sz="1200" dirty="0">
                <a:ea typeface="Cambria" pitchFamily="18" charset="0"/>
              </a:rPr>
              <a:t>Marketers should ensure that all their brand communications are attuned to consumer sentiment</a:t>
            </a:r>
            <a:r>
              <a:rPr lang="en-US" sz="1200" dirty="0" smtClean="0">
                <a:ea typeface="Cambria" pitchFamily="18" charset="0"/>
              </a:rPr>
              <a:t>.</a:t>
            </a:r>
            <a:endParaRPr lang="en-US" sz="1200" dirty="0">
              <a:ea typeface="Cambria" pitchFamily="18" charset="0"/>
            </a:endParaRPr>
          </a:p>
          <a:p>
            <a:pPr>
              <a:lnSpc>
                <a:spcPct val="110000"/>
              </a:lnSpc>
            </a:pPr>
            <a:r>
              <a:rPr lang="en-US" sz="1200" dirty="0">
                <a:ea typeface="Cambria" pitchFamily="18" charset="0"/>
              </a:rPr>
              <a:t>The quality of the communication and its ability to strike the right tone and chord will increasingly become a competitive advantage when things returns to </a:t>
            </a:r>
            <a:r>
              <a:rPr lang="en-US" sz="1200" dirty="0" smtClean="0">
                <a:ea typeface="Cambria" pitchFamily="18" charset="0"/>
              </a:rPr>
              <a:t>normal</a:t>
            </a:r>
            <a:endParaRPr lang="en-US" sz="1200" dirty="0">
              <a:ea typeface="Cambria" pitchFamily="18" charset="0"/>
            </a:endParaRPr>
          </a:p>
          <a:p>
            <a:pPr>
              <a:lnSpc>
                <a:spcPct val="110000"/>
              </a:lnSpc>
            </a:pPr>
            <a:r>
              <a:rPr lang="en-US" sz="1200" dirty="0" smtClean="0">
                <a:ea typeface="Cambria" pitchFamily="18" charset="0"/>
              </a:rPr>
              <a:t>Consumers </a:t>
            </a:r>
            <a:r>
              <a:rPr lang="en-US" sz="1200" dirty="0">
                <a:ea typeface="Cambria" pitchFamily="18" charset="0"/>
              </a:rPr>
              <a:t>will see through and reject messages and actions that are </a:t>
            </a:r>
            <a:r>
              <a:rPr lang="en-US" sz="1200" dirty="0" smtClean="0">
                <a:ea typeface="Cambria" pitchFamily="18" charset="0"/>
              </a:rPr>
              <a:t>theatrical </a:t>
            </a:r>
            <a:r>
              <a:rPr lang="en-US" sz="1200" dirty="0">
                <a:ea typeface="Cambria" pitchFamily="18" charset="0"/>
              </a:rPr>
              <a:t>and </a:t>
            </a:r>
            <a:r>
              <a:rPr lang="en-US" sz="1200" dirty="0" smtClean="0">
                <a:ea typeface="Cambria" pitchFamily="18" charset="0"/>
              </a:rPr>
              <a:t>seek </a:t>
            </a:r>
            <a:r>
              <a:rPr lang="en-US" sz="1200" dirty="0">
                <a:ea typeface="Cambria" pitchFamily="18" charset="0"/>
              </a:rPr>
              <a:t>to commercialize social issues. A brand’s communication must align </a:t>
            </a:r>
            <a:r>
              <a:rPr lang="en-US" sz="1200" dirty="0" smtClean="0">
                <a:ea typeface="Cambria" pitchFamily="18" charset="0"/>
              </a:rPr>
              <a:t>with the mood of the moment; </a:t>
            </a:r>
            <a:r>
              <a:rPr lang="en-US" sz="1200" dirty="0">
                <a:ea typeface="Cambria" pitchFamily="18" charset="0"/>
              </a:rPr>
              <a:t>otherwise, the message will not ring </a:t>
            </a:r>
            <a:r>
              <a:rPr lang="en-US" sz="1200" dirty="0" smtClean="0">
                <a:ea typeface="Cambria" pitchFamily="18" charset="0"/>
              </a:rPr>
              <a:t>true</a:t>
            </a:r>
          </a:p>
          <a:p>
            <a:pPr>
              <a:lnSpc>
                <a:spcPct val="110000"/>
              </a:lnSpc>
            </a:pPr>
            <a:r>
              <a:rPr lang="en-US" sz="1200" dirty="0">
                <a:ea typeface="Cambria" pitchFamily="18" charset="0"/>
              </a:rPr>
              <a:t>Consumers are taking notes of brands that demonstrate care and concern for people </a:t>
            </a:r>
            <a:r>
              <a:rPr lang="en-US" sz="1200" dirty="0" smtClean="0">
                <a:ea typeface="Cambria" pitchFamily="18" charset="0"/>
              </a:rPr>
              <a:t>during crisis periods. This may have a long term implications </a:t>
            </a:r>
            <a:r>
              <a:rPr lang="en-US" sz="1200" dirty="0">
                <a:ea typeface="Cambria" pitchFamily="18" charset="0"/>
              </a:rPr>
              <a:t>on how </a:t>
            </a:r>
            <a:r>
              <a:rPr lang="en-US" sz="1200" dirty="0" smtClean="0">
                <a:ea typeface="Cambria" pitchFamily="18" charset="0"/>
              </a:rPr>
              <a:t>consumers </a:t>
            </a:r>
            <a:r>
              <a:rPr lang="en-US" sz="1200" dirty="0">
                <a:ea typeface="Cambria" pitchFamily="18" charset="0"/>
              </a:rPr>
              <a:t>connect with </a:t>
            </a:r>
            <a:r>
              <a:rPr lang="en-US" sz="1200" dirty="0" smtClean="0">
                <a:ea typeface="Cambria" pitchFamily="18" charset="0"/>
              </a:rPr>
              <a:t>brands</a:t>
            </a:r>
            <a:endParaRPr lang="en-US" sz="1200" dirty="0">
              <a:ea typeface="Cambria" pitchFamily="18" charset="0"/>
            </a:endParaRPr>
          </a:p>
          <a:p>
            <a:pPr marL="0" indent="0">
              <a:lnSpc>
                <a:spcPct val="110000"/>
              </a:lnSpc>
              <a:buNone/>
            </a:pPr>
            <a:endParaRPr lang="en-US" sz="1200" dirty="0">
              <a:ea typeface="Cambria" pitchFamily="18" charset="0"/>
            </a:endParaRPr>
          </a:p>
        </p:txBody>
      </p:sp>
      <p:sp>
        <p:nvSpPr>
          <p:cNvPr id="9" name="Half-frame 11">
            <a:extLst>
              <a:ext uri="{FF2B5EF4-FFF2-40B4-BE49-F238E27FC236}">
                <a16:creationId xmlns="" xmlns:a16="http://schemas.microsoft.com/office/drawing/2014/main" id="{ACB9910C-CBE2-5A44-8FE2-4E631B227DC5}"/>
              </a:ext>
            </a:extLst>
          </p:cNvPr>
          <p:cNvSpPr/>
          <p:nvPr/>
        </p:nvSpPr>
        <p:spPr>
          <a:xfrm>
            <a:off x="6724085" y="1856233"/>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Half-frame 12">
            <a:extLst>
              <a:ext uri="{FF2B5EF4-FFF2-40B4-BE49-F238E27FC236}">
                <a16:creationId xmlns="" xmlns:a16="http://schemas.microsoft.com/office/drawing/2014/main" id="{596EEB0A-F5A5-1C47-ADA1-F08050F3E3CD}"/>
              </a:ext>
            </a:extLst>
          </p:cNvPr>
          <p:cNvSpPr/>
          <p:nvPr/>
        </p:nvSpPr>
        <p:spPr>
          <a:xfrm rot="10800000">
            <a:off x="10690341" y="5159797"/>
            <a:ext cx="609600" cy="697522"/>
          </a:xfrm>
          <a:prstGeom prst="halfFrame">
            <a:avLst>
              <a:gd name="adj1" fmla="val 37833"/>
              <a:gd name="adj2" fmla="val 333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7028885" y="2204994"/>
            <a:ext cx="3966256" cy="3264408"/>
          </a:xfrm>
          <a:prstGeom prst="rect">
            <a:avLst/>
          </a:prstGeom>
        </p:spPr>
      </p:pic>
      <p:sp>
        <p:nvSpPr>
          <p:cNvPr id="7"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t>
            </a:r>
            <a:r>
              <a:rPr lang="en-GB" dirty="0" err="1" smtClean="0"/>
              <a:t>Agu</a:t>
            </a:r>
            <a:r>
              <a:rPr lang="en-GB" dirty="0" smtClean="0"/>
              <a:t> ©2020</a:t>
            </a:r>
          </a:p>
          <a:p>
            <a:pPr algn="r" defTabSz="903153"/>
            <a:endParaRPr lang="en-GB" dirty="0"/>
          </a:p>
        </p:txBody>
      </p:sp>
    </p:spTree>
    <p:extLst>
      <p:ext uri="{BB962C8B-B14F-4D97-AF65-F5344CB8AC3E}">
        <p14:creationId xmlns="" xmlns:p14="http://schemas.microsoft.com/office/powerpoint/2010/main" val="29935568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74776" y="1106424"/>
            <a:ext cx="5658043" cy="1289304"/>
          </a:xfrm>
        </p:spPr>
        <p:txBody>
          <a:bodyPr>
            <a:normAutofit/>
          </a:bodyPr>
          <a:lstStyle/>
          <a:p>
            <a:r>
              <a:rPr lang="en-US" sz="3800" dirty="0" smtClean="0"/>
              <a:t>ANALYZE CONSUMER BELIEFS AND BEHAVIOURS</a:t>
            </a:r>
            <a:endParaRPr lang="en-US" sz="3800" dirty="0"/>
          </a:p>
        </p:txBody>
      </p:sp>
      <p:sp>
        <p:nvSpPr>
          <p:cNvPr id="5" name="Content Placeholder 2"/>
          <p:cNvSpPr>
            <a:spLocks noGrp="1"/>
          </p:cNvSpPr>
          <p:nvPr>
            <p:ph idx="1"/>
          </p:nvPr>
        </p:nvSpPr>
        <p:spPr>
          <a:xfrm>
            <a:off x="938784" y="2420769"/>
            <a:ext cx="5672328" cy="3222369"/>
          </a:xfrm>
        </p:spPr>
        <p:txBody>
          <a:bodyPr>
            <a:noAutofit/>
          </a:bodyPr>
          <a:lstStyle/>
          <a:p>
            <a:pPr>
              <a:lnSpc>
                <a:spcPct val="110000"/>
              </a:lnSpc>
            </a:pPr>
            <a:r>
              <a:rPr lang="en-US" sz="1200" dirty="0">
                <a:ea typeface="Cambria" pitchFamily="18" charset="0"/>
              </a:rPr>
              <a:t>Consumer beliefs, habits, occasions, and emotional need states will continue to </a:t>
            </a:r>
            <a:r>
              <a:rPr lang="en-US" sz="1200" dirty="0" smtClean="0">
                <a:ea typeface="Cambria" pitchFamily="18" charset="0"/>
              </a:rPr>
              <a:t>evolve during crisis period.</a:t>
            </a:r>
            <a:endParaRPr lang="en-US" sz="1200" dirty="0">
              <a:ea typeface="Cambria" pitchFamily="18" charset="0"/>
            </a:endParaRPr>
          </a:p>
          <a:p>
            <a:pPr>
              <a:lnSpc>
                <a:spcPct val="110000"/>
              </a:lnSpc>
            </a:pPr>
            <a:r>
              <a:rPr lang="en-US" sz="1200" dirty="0" smtClean="0">
                <a:ea typeface="Cambria" pitchFamily="18" charset="0"/>
              </a:rPr>
              <a:t>For </a:t>
            </a:r>
            <a:r>
              <a:rPr lang="en-US" sz="1200" dirty="0">
                <a:ea typeface="Cambria" pitchFamily="18" charset="0"/>
              </a:rPr>
              <a:t>marketers to stay abreast of these changes, they must always conduct primary </a:t>
            </a:r>
            <a:r>
              <a:rPr lang="en-US" sz="1200" dirty="0" smtClean="0">
                <a:ea typeface="Cambria" pitchFamily="18" charset="0"/>
              </a:rPr>
              <a:t>insights- </a:t>
            </a:r>
            <a:r>
              <a:rPr lang="en-US" sz="1200" dirty="0">
                <a:ea typeface="Cambria" pitchFamily="18" charset="0"/>
              </a:rPr>
              <a:t>work, with focus on identifying changed </a:t>
            </a:r>
            <a:r>
              <a:rPr lang="en-US" sz="1200" dirty="0" smtClean="0">
                <a:ea typeface="Cambria" pitchFamily="18" charset="0"/>
              </a:rPr>
              <a:t>behaviors, </a:t>
            </a:r>
            <a:r>
              <a:rPr lang="en-US" sz="1200" dirty="0">
                <a:ea typeface="Cambria" pitchFamily="18" charset="0"/>
              </a:rPr>
              <a:t>associated changed beliefs and motivators to get a comprehensive picture of the changing consumer decision journey</a:t>
            </a:r>
            <a:r>
              <a:rPr lang="en-US" sz="1200" dirty="0" smtClean="0">
                <a:ea typeface="Cambria" pitchFamily="18" charset="0"/>
              </a:rPr>
              <a:t>.</a:t>
            </a:r>
            <a:endParaRPr lang="en-US" sz="1200" dirty="0">
              <a:ea typeface="Cambria" pitchFamily="18" charset="0"/>
            </a:endParaRPr>
          </a:p>
          <a:p>
            <a:pPr>
              <a:lnSpc>
                <a:spcPct val="110000"/>
              </a:lnSpc>
            </a:pPr>
            <a:r>
              <a:rPr lang="en-US" sz="1200" dirty="0">
                <a:ea typeface="Cambria" pitchFamily="18" charset="0"/>
              </a:rPr>
              <a:t>Marketers </a:t>
            </a:r>
            <a:r>
              <a:rPr lang="en-US" sz="1200" dirty="0" smtClean="0">
                <a:ea typeface="Cambria" pitchFamily="18" charset="0"/>
              </a:rPr>
              <a:t>must </a:t>
            </a:r>
            <a:r>
              <a:rPr lang="en-US" sz="1200" dirty="0">
                <a:ea typeface="Cambria" pitchFamily="18" charset="0"/>
              </a:rPr>
              <a:t>keep a closer eyes on the evolution of consumer behaviour at a granular </a:t>
            </a:r>
            <a:r>
              <a:rPr lang="en-US" sz="1200" dirty="0" smtClean="0">
                <a:ea typeface="Cambria" pitchFamily="18" charset="0"/>
              </a:rPr>
              <a:t>level, </a:t>
            </a:r>
            <a:r>
              <a:rPr lang="en-US" sz="1200" dirty="0">
                <a:ea typeface="Cambria" pitchFamily="18" charset="0"/>
              </a:rPr>
              <a:t>week on week or </a:t>
            </a:r>
            <a:r>
              <a:rPr lang="en-US" sz="1200" dirty="0" smtClean="0">
                <a:ea typeface="Cambria" pitchFamily="18" charset="0"/>
              </a:rPr>
              <a:t>bi-monthly </a:t>
            </a:r>
            <a:r>
              <a:rPr lang="en-US" sz="1200" dirty="0">
                <a:ea typeface="Cambria" pitchFamily="18" charset="0"/>
              </a:rPr>
              <a:t>basis. Gone are the days of </a:t>
            </a:r>
            <a:r>
              <a:rPr lang="en-US" sz="1200" dirty="0" smtClean="0">
                <a:ea typeface="Cambria" pitchFamily="18" charset="0"/>
              </a:rPr>
              <a:t>quarterly brand tracking</a:t>
            </a:r>
            <a:endParaRPr lang="en-US" sz="1200" dirty="0">
              <a:ea typeface="Cambria" pitchFamily="18" charset="0"/>
            </a:endParaRPr>
          </a:p>
          <a:p>
            <a:pPr>
              <a:lnSpc>
                <a:spcPct val="110000"/>
              </a:lnSpc>
            </a:pPr>
            <a:r>
              <a:rPr lang="en-US" sz="1200" dirty="0">
                <a:ea typeface="Cambria" pitchFamily="18" charset="0"/>
              </a:rPr>
              <a:t>Marketers </a:t>
            </a:r>
            <a:r>
              <a:rPr lang="en-US" sz="1200" dirty="0" smtClean="0">
                <a:ea typeface="Cambria" pitchFamily="18" charset="0"/>
              </a:rPr>
              <a:t>must, </a:t>
            </a:r>
            <a:r>
              <a:rPr lang="en-US" sz="1200" dirty="0">
                <a:ea typeface="Cambria" pitchFamily="18" charset="0"/>
              </a:rPr>
              <a:t>as a necessity bring consumer data and creativity </a:t>
            </a:r>
            <a:r>
              <a:rPr lang="en-US" sz="1200" dirty="0" smtClean="0">
                <a:ea typeface="Cambria" pitchFamily="18" charset="0"/>
              </a:rPr>
              <a:t>together</a:t>
            </a:r>
            <a:endParaRPr lang="en-US" sz="1200" dirty="0">
              <a:ea typeface="Cambria" pitchFamily="18" charset="0"/>
            </a:endParaRPr>
          </a:p>
          <a:p>
            <a:pPr>
              <a:lnSpc>
                <a:spcPct val="110000"/>
              </a:lnSpc>
            </a:pPr>
            <a:r>
              <a:rPr lang="en-US" sz="1200" dirty="0">
                <a:ea typeface="Cambria" pitchFamily="18" charset="0"/>
              </a:rPr>
              <a:t>Data and analytics must be at the heart of decision making. Creative solutions inspired by human truth must be developed from it</a:t>
            </a:r>
          </a:p>
          <a:p>
            <a:pPr>
              <a:lnSpc>
                <a:spcPct val="110000"/>
              </a:lnSpc>
            </a:pPr>
            <a:endParaRPr lang="en-US" sz="1200" dirty="0">
              <a:ea typeface="Cambria" pitchFamily="18" charset="0"/>
            </a:endParaRPr>
          </a:p>
          <a:p>
            <a:pPr>
              <a:lnSpc>
                <a:spcPct val="110000"/>
              </a:lnSpc>
              <a:buNone/>
            </a:pPr>
            <a:endParaRPr lang="en-US" sz="1200" dirty="0">
              <a:ea typeface="Cambria" pitchFamily="18" charset="0"/>
            </a:endParaRPr>
          </a:p>
        </p:txBody>
      </p:sp>
      <p:sp>
        <p:nvSpPr>
          <p:cNvPr id="8" name="Half-frame 11">
            <a:extLst>
              <a:ext uri="{FF2B5EF4-FFF2-40B4-BE49-F238E27FC236}">
                <a16:creationId xmlns="" xmlns:a16="http://schemas.microsoft.com/office/drawing/2014/main" id="{ACB9910C-CBE2-5A44-8FE2-4E631B227DC5}"/>
              </a:ext>
            </a:extLst>
          </p:cNvPr>
          <p:cNvSpPr/>
          <p:nvPr/>
        </p:nvSpPr>
        <p:spPr>
          <a:xfrm>
            <a:off x="6611112" y="1746504"/>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Half-frame 12">
            <a:extLst>
              <a:ext uri="{FF2B5EF4-FFF2-40B4-BE49-F238E27FC236}">
                <a16:creationId xmlns="" xmlns:a16="http://schemas.microsoft.com/office/drawing/2014/main" id="{596EEB0A-F5A5-1C47-ADA1-F08050F3E3CD}"/>
              </a:ext>
            </a:extLst>
          </p:cNvPr>
          <p:cNvSpPr/>
          <p:nvPr/>
        </p:nvSpPr>
        <p:spPr>
          <a:xfrm rot="10800000">
            <a:off x="10834981" y="5568696"/>
            <a:ext cx="609600" cy="697522"/>
          </a:xfrm>
          <a:prstGeom prst="halfFrame">
            <a:avLst>
              <a:gd name="adj1" fmla="val 37833"/>
              <a:gd name="adj2" fmla="val 333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 name="Picture 1"/>
          <p:cNvPicPr>
            <a:picLocks noChangeAspect="1"/>
          </p:cNvPicPr>
          <p:nvPr/>
        </p:nvPicPr>
        <p:blipFill rotWithShape="1">
          <a:blip r:embed="rId2">
            <a:extLst>
              <a:ext uri="{28A0092B-C50C-407E-A947-70E740481C1C}">
                <a14:useLocalDpi xmlns="" xmlns:a14="http://schemas.microsoft.com/office/drawing/2010/main" val="0"/>
              </a:ext>
            </a:extLst>
          </a:blip>
          <a:srcRect l="26621" t="3160" r="18574" b="677"/>
          <a:stretch/>
        </p:blipFill>
        <p:spPr>
          <a:xfrm>
            <a:off x="6930955" y="2049545"/>
            <a:ext cx="4208826" cy="3895344"/>
          </a:xfrm>
          <a:prstGeom prst="rect">
            <a:avLst/>
          </a:prstGeom>
        </p:spPr>
      </p:pic>
      <p:sp>
        <p:nvSpPr>
          <p:cNvPr id="7"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t>
            </a:r>
            <a:r>
              <a:rPr lang="en-GB" dirty="0" err="1" smtClean="0"/>
              <a:t>Agu</a:t>
            </a:r>
            <a:r>
              <a:rPr lang="en-GB" dirty="0" smtClean="0"/>
              <a:t> ©2020</a:t>
            </a:r>
          </a:p>
          <a:p>
            <a:pPr algn="r" defTabSz="903153"/>
            <a:endParaRPr lang="en-GB" dirty="0"/>
          </a:p>
        </p:txBody>
      </p:sp>
    </p:spTree>
    <p:extLst>
      <p:ext uri="{BB962C8B-B14F-4D97-AF65-F5344CB8AC3E}">
        <p14:creationId xmlns="" xmlns:p14="http://schemas.microsoft.com/office/powerpoint/2010/main" val="3148187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74776" y="1106424"/>
            <a:ext cx="5658043" cy="1289304"/>
          </a:xfrm>
        </p:spPr>
        <p:txBody>
          <a:bodyPr>
            <a:normAutofit/>
          </a:bodyPr>
          <a:lstStyle/>
          <a:p>
            <a:r>
              <a:rPr lang="en-US" sz="3800" dirty="0" smtClean="0"/>
              <a:t>SPEND SMARTER AND AVOID BUDGET UNDERCUTTING</a:t>
            </a:r>
            <a:endParaRPr lang="en-US" sz="3800" dirty="0"/>
          </a:p>
        </p:txBody>
      </p:sp>
      <p:sp>
        <p:nvSpPr>
          <p:cNvPr id="5" name="Content Placeholder 2"/>
          <p:cNvSpPr>
            <a:spLocks noGrp="1"/>
          </p:cNvSpPr>
          <p:nvPr>
            <p:ph idx="1"/>
          </p:nvPr>
        </p:nvSpPr>
        <p:spPr>
          <a:xfrm>
            <a:off x="938784" y="2420769"/>
            <a:ext cx="5672328" cy="3222369"/>
          </a:xfrm>
        </p:spPr>
        <p:txBody>
          <a:bodyPr>
            <a:noAutofit/>
          </a:bodyPr>
          <a:lstStyle/>
          <a:p>
            <a:pPr>
              <a:lnSpc>
                <a:spcPct val="110000"/>
              </a:lnSpc>
            </a:pPr>
            <a:r>
              <a:rPr lang="en-GB" sz="1200" dirty="0" smtClean="0">
                <a:ea typeface="Cambria" pitchFamily="18" charset="0"/>
              </a:rPr>
              <a:t>Investing </a:t>
            </a:r>
            <a:r>
              <a:rPr lang="en-GB" sz="1200" dirty="0">
                <a:ea typeface="Cambria" pitchFamily="18" charset="0"/>
              </a:rPr>
              <a:t>to create and sustain a competitive advantage is still the best recipe for dealing with VUCA environment.</a:t>
            </a:r>
          </a:p>
          <a:p>
            <a:pPr>
              <a:lnSpc>
                <a:spcPct val="110000"/>
              </a:lnSpc>
            </a:pPr>
            <a:r>
              <a:rPr lang="en-GB" sz="1200" dirty="0" smtClean="0">
                <a:ea typeface="Cambria" pitchFamily="18" charset="0"/>
              </a:rPr>
              <a:t>Of </a:t>
            </a:r>
            <a:r>
              <a:rPr lang="en-GB" sz="1200" dirty="0">
                <a:ea typeface="Cambria" pitchFamily="18" charset="0"/>
              </a:rPr>
              <a:t>Course, spending on marketing tactics </a:t>
            </a:r>
            <a:r>
              <a:rPr lang="en-GB" sz="1200" dirty="0" smtClean="0">
                <a:ea typeface="Cambria" pitchFamily="18" charset="0"/>
              </a:rPr>
              <a:t>that do not </a:t>
            </a:r>
            <a:r>
              <a:rPr lang="en-GB" sz="1200" dirty="0">
                <a:ea typeface="Cambria" pitchFamily="18" charset="0"/>
              </a:rPr>
              <a:t>work is never wise and should not be encouraged. </a:t>
            </a:r>
            <a:endParaRPr lang="en-GB" sz="1200" dirty="0" smtClean="0">
              <a:ea typeface="Cambria" pitchFamily="18" charset="0"/>
            </a:endParaRPr>
          </a:p>
          <a:p>
            <a:pPr>
              <a:lnSpc>
                <a:spcPct val="110000"/>
              </a:lnSpc>
            </a:pPr>
            <a:r>
              <a:rPr lang="en-GB" sz="1200" dirty="0" smtClean="0">
                <a:ea typeface="Cambria" pitchFamily="18" charset="0"/>
              </a:rPr>
              <a:t>Marketers </a:t>
            </a:r>
            <a:r>
              <a:rPr lang="en-GB" sz="1200" dirty="0">
                <a:ea typeface="Cambria" pitchFamily="18" charset="0"/>
              </a:rPr>
              <a:t>should consider prioritizing and scaling up new digital capabilities to enable digital touch points with </a:t>
            </a:r>
            <a:r>
              <a:rPr lang="en-GB" sz="1200" dirty="0" smtClean="0">
                <a:ea typeface="Cambria" pitchFamily="18" charset="0"/>
              </a:rPr>
              <a:t>consumers.</a:t>
            </a:r>
            <a:endParaRPr lang="en-GB" sz="1200" dirty="0">
              <a:ea typeface="Cambria" pitchFamily="18" charset="0"/>
            </a:endParaRPr>
          </a:p>
          <a:p>
            <a:pPr lvl="0">
              <a:lnSpc>
                <a:spcPct val="110000"/>
              </a:lnSpc>
            </a:pPr>
            <a:r>
              <a:rPr lang="en-GB" sz="1200" dirty="0" smtClean="0">
                <a:ea typeface="Cambria" pitchFamily="18" charset="0"/>
              </a:rPr>
              <a:t>Marketers must, </a:t>
            </a:r>
            <a:r>
              <a:rPr lang="en-GB" sz="1200" dirty="0">
                <a:ea typeface="Cambria" pitchFamily="18" charset="0"/>
              </a:rPr>
              <a:t>as a necessity leverage on the abundance of fallow inventories that abounds during crisis period and negotiate hard nose discounts  for their brands. Cash is king</a:t>
            </a:r>
          </a:p>
          <a:p>
            <a:pPr lvl="0">
              <a:lnSpc>
                <a:spcPct val="110000"/>
              </a:lnSpc>
            </a:pPr>
            <a:r>
              <a:rPr lang="en-GB" sz="1200" dirty="0" smtClean="0">
                <a:ea typeface="Cambria" pitchFamily="18" charset="0"/>
              </a:rPr>
              <a:t>Marketing/marketers </a:t>
            </a:r>
            <a:r>
              <a:rPr lang="en-GB" sz="1200" dirty="0">
                <a:ea typeface="Cambria" pitchFamily="18" charset="0"/>
              </a:rPr>
              <a:t>should not go on isolation during crisis period because of </a:t>
            </a:r>
            <a:r>
              <a:rPr lang="en-GB" sz="1200" dirty="0" smtClean="0">
                <a:ea typeface="Cambria" pitchFamily="18" charset="0"/>
              </a:rPr>
              <a:t> </a:t>
            </a:r>
            <a:r>
              <a:rPr lang="en-GB" sz="1200" dirty="0">
                <a:ea typeface="Cambria" pitchFamily="18" charset="0"/>
              </a:rPr>
              <a:t>budget cut. Be creative with what you have and let the voice of your brand(s) be heard</a:t>
            </a:r>
            <a:r>
              <a:rPr lang="en-GB" sz="1200" dirty="0" smtClean="0">
                <a:ea typeface="Cambria" pitchFamily="18" charset="0"/>
              </a:rPr>
              <a:t>.</a:t>
            </a:r>
            <a:r>
              <a:rPr lang="en-US" sz="1200" dirty="0" smtClean="0">
                <a:ea typeface="Cambria" pitchFamily="18" charset="0"/>
              </a:rPr>
              <a:t>.</a:t>
            </a:r>
            <a:endParaRPr lang="en-US" sz="1200" dirty="0">
              <a:ea typeface="Cambria" pitchFamily="18" charset="0"/>
            </a:endParaRPr>
          </a:p>
          <a:p>
            <a:pPr>
              <a:lnSpc>
                <a:spcPct val="110000"/>
              </a:lnSpc>
            </a:pPr>
            <a:r>
              <a:rPr lang="en-GB" sz="1200" dirty="0" smtClean="0">
                <a:ea typeface="Cambria" pitchFamily="18" charset="0"/>
              </a:rPr>
              <a:t>Marketing </a:t>
            </a:r>
            <a:r>
              <a:rPr lang="en-GB" sz="1200" dirty="0">
                <a:ea typeface="Cambria" pitchFamily="18" charset="0"/>
              </a:rPr>
              <a:t>still remains the holy grail that holds strategy and sales together and has the potential to rescue any business  from crisis</a:t>
            </a:r>
            <a:r>
              <a:rPr lang="en-GB" sz="1200" dirty="0" smtClean="0">
                <a:ea typeface="Cambria" pitchFamily="18" charset="0"/>
              </a:rPr>
              <a:t>.</a:t>
            </a:r>
            <a:endParaRPr lang="en-US" sz="1200" dirty="0" smtClean="0">
              <a:ea typeface="Cambria" pitchFamily="18" charset="0"/>
            </a:endParaRPr>
          </a:p>
          <a:p>
            <a:pPr>
              <a:lnSpc>
                <a:spcPct val="110000"/>
              </a:lnSpc>
              <a:buNone/>
            </a:pPr>
            <a:endParaRPr lang="en-US" sz="1200" dirty="0">
              <a:ea typeface="Cambria" pitchFamily="18" charset="0"/>
            </a:endParaRPr>
          </a:p>
        </p:txBody>
      </p:sp>
      <p:sp>
        <p:nvSpPr>
          <p:cNvPr id="8" name="Half-frame 11">
            <a:extLst>
              <a:ext uri="{FF2B5EF4-FFF2-40B4-BE49-F238E27FC236}">
                <a16:creationId xmlns="" xmlns:a16="http://schemas.microsoft.com/office/drawing/2014/main" id="{ACB9910C-CBE2-5A44-8FE2-4E631B227DC5}"/>
              </a:ext>
            </a:extLst>
          </p:cNvPr>
          <p:cNvSpPr/>
          <p:nvPr/>
        </p:nvSpPr>
        <p:spPr>
          <a:xfrm>
            <a:off x="6611112" y="1746504"/>
            <a:ext cx="609600" cy="697522"/>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Half-frame 12">
            <a:extLst>
              <a:ext uri="{FF2B5EF4-FFF2-40B4-BE49-F238E27FC236}">
                <a16:creationId xmlns="" xmlns:a16="http://schemas.microsoft.com/office/drawing/2014/main" id="{596EEB0A-F5A5-1C47-ADA1-F08050F3E3CD}"/>
              </a:ext>
            </a:extLst>
          </p:cNvPr>
          <p:cNvSpPr/>
          <p:nvPr/>
        </p:nvSpPr>
        <p:spPr>
          <a:xfrm rot="10800000">
            <a:off x="10834981" y="5568696"/>
            <a:ext cx="609600" cy="697522"/>
          </a:xfrm>
          <a:prstGeom prst="halfFrame">
            <a:avLst>
              <a:gd name="adj1" fmla="val 37833"/>
              <a:gd name="adj2" fmla="val 333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Agu ©2020</a:t>
            </a:r>
          </a:p>
          <a:p>
            <a:pPr algn="r" defTabSz="903153"/>
            <a:endParaRPr lang="en-GB" dirty="0"/>
          </a:p>
        </p:txBody>
      </p:sp>
      <p:pic>
        <p:nvPicPr>
          <p:cNvPr id="9" name="Picture 8"/>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7992545" y="1335730"/>
            <a:ext cx="3173738" cy="4490639"/>
          </a:xfrm>
          <a:prstGeom prst="rect">
            <a:avLst/>
          </a:prstGeom>
        </p:spPr>
      </p:pic>
    </p:spTree>
    <p:extLst>
      <p:ext uri="{BB962C8B-B14F-4D97-AF65-F5344CB8AC3E}">
        <p14:creationId xmlns="" xmlns:p14="http://schemas.microsoft.com/office/powerpoint/2010/main" val="5645798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74776" y="3282696"/>
            <a:ext cx="9339072" cy="3127248"/>
          </a:xfrm>
        </p:spPr>
        <p:txBody>
          <a:bodyPr>
            <a:normAutofit/>
          </a:bodyPr>
          <a:lstStyle/>
          <a:p>
            <a:r>
              <a:rPr lang="en-US" sz="6600" dirty="0" smtClean="0"/>
              <a:t>ANY QUESTIONS?</a:t>
            </a:r>
            <a:endParaRPr lang="en-US" sz="6600" dirty="0"/>
          </a:p>
        </p:txBody>
      </p:sp>
      <p:pic>
        <p:nvPicPr>
          <p:cNvPr id="8" name="Picture 7"/>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4171596" y="488768"/>
            <a:ext cx="7608924" cy="4000936"/>
          </a:xfrm>
          <a:prstGeom prst="rect">
            <a:avLst/>
          </a:prstGeom>
        </p:spPr>
      </p:pic>
      <p:sp>
        <p:nvSpPr>
          <p:cNvPr id="5" name="Slide Number Placeholder 5">
            <a:extLst>
              <a:ext uri="{FF2B5EF4-FFF2-40B4-BE49-F238E27FC236}">
                <a16:creationId xmlns="" xmlns:a16="http://schemas.microsoft.com/office/drawing/2014/main" id="{0E768313-92B4-45AA-B728-1A1432189504}"/>
              </a:ext>
            </a:extLst>
          </p:cNvPr>
          <p:cNvSpPr>
            <a:spLocks noGrp="1"/>
          </p:cNvSpPr>
          <p:nvPr>
            <p:ph type="sldNum" sz="quarter" idx="4"/>
          </p:nvPr>
        </p:nvSpPr>
        <p:spPr>
          <a:xfrm>
            <a:off x="8961120" y="6536445"/>
            <a:ext cx="2743200" cy="213101"/>
          </a:xfrm>
          <a:prstGeom prst="rect">
            <a:avLst/>
          </a:prstGeom>
        </p:spPr>
        <p:txBody>
          <a:bodyPr vert="horz" lIns="91440" tIns="45720" rIns="91440" bIns="45720" rtlCol="0" anchor="ctr"/>
          <a:lstStyle>
            <a:lvl1pPr algn="ctr">
              <a:defRPr sz="1185" b="1">
                <a:solidFill>
                  <a:schemeClr val="tx1">
                    <a:lumMod val="65000"/>
                    <a:lumOff val="35000"/>
                  </a:schemeClr>
                </a:solidFill>
              </a:defRPr>
            </a:lvl1pPr>
          </a:lstStyle>
          <a:p>
            <a:pPr algn="r" defTabSz="903153"/>
            <a:r>
              <a:rPr lang="en-GB" dirty="0" smtClean="0"/>
              <a:t>Emmanuel </a:t>
            </a:r>
            <a:r>
              <a:rPr lang="en-GB" dirty="0" err="1" smtClean="0"/>
              <a:t>Agu</a:t>
            </a:r>
            <a:r>
              <a:rPr lang="en-GB" dirty="0" smtClean="0"/>
              <a:t> ©2020</a:t>
            </a:r>
          </a:p>
          <a:p>
            <a:pPr algn="r" defTabSz="903153"/>
            <a:endParaRPr lang="en-GB" dirty="0"/>
          </a:p>
        </p:txBody>
      </p:sp>
    </p:spTree>
    <p:extLst>
      <p:ext uri="{BB962C8B-B14F-4D97-AF65-F5344CB8AC3E}">
        <p14:creationId xmlns="" xmlns:p14="http://schemas.microsoft.com/office/powerpoint/2010/main" val="24792123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Related image"/>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 xmlns:a14="http://schemas.microsoft.com/office/drawing/2010/main"/>
              </a:ext>
            </a:extLst>
          </a:blip>
          <a:srcRect l="12530"/>
          <a:stretch/>
        </p:blipFill>
        <p:spPr bwMode="auto">
          <a:xfrm>
            <a:off x="1682496" y="939836"/>
            <a:ext cx="10021824" cy="545498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579087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2544</TotalTime>
  <Words>1545</Words>
  <Application>Microsoft Office PowerPoint</Application>
  <PresentationFormat>Custom</PresentationFormat>
  <Paragraphs>121</Paragraphs>
  <Slides>18</Slides>
  <Notes>0</Notes>
  <HiddenSlides>0</HiddenSlides>
  <MMClips>0</MMClip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Office Theme</vt:lpstr>
      <vt:lpstr>1_Office Theme</vt:lpstr>
      <vt:lpstr>Slide 1</vt:lpstr>
      <vt:lpstr>Slide 2</vt:lpstr>
      <vt:lpstr>THE TERM VUCA</vt:lpstr>
      <vt:lpstr>WHY IS IT IMPORTANT?</vt:lpstr>
      <vt:lpstr>Slide 5</vt:lpstr>
      <vt:lpstr>ENCOURAGE THE  RIGHT VALUES</vt:lpstr>
      <vt:lpstr>BE FLEXIBLE AND COLLABORATIVE</vt:lpstr>
      <vt:lpstr>EXPAND YOUR BUSINESS MODELS</vt:lpstr>
      <vt:lpstr>CREATE MEANINGFUL DISRUPTION</vt:lpstr>
      <vt:lpstr>PREDICT CONSUMER BEHAVIOUR</vt:lpstr>
      <vt:lpstr>DELIST NON PERFORMING BRANDS</vt:lpstr>
      <vt:lpstr>SHAPE EMERGING HABITS WITH FOCUSED INNOVATION</vt:lpstr>
      <vt:lpstr>SUSTAIN NEW HABITS, USING CONTEXTUAL CUES</vt:lpstr>
      <vt:lpstr>ALIGN MESSAGES TO CONSUMER MINDSETS</vt:lpstr>
      <vt:lpstr>ANALYZE CONSUMER BELIEFS AND BEHAVIOURS</vt:lpstr>
      <vt:lpstr>SPEND SMARTER AND AVOID BUDGET UNDERCUTTING</vt:lpstr>
      <vt:lpstr>ANY QUESTIONS?</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Olaniyan, Rotimi 02</dc:creator>
  <cp:lastModifiedBy>Emmanuel.Agu</cp:lastModifiedBy>
  <cp:revision>183</cp:revision>
  <cp:lastPrinted>2019-09-29T18:02:13Z</cp:lastPrinted>
  <dcterms:created xsi:type="dcterms:W3CDTF">2019-09-29T13:01:01Z</dcterms:created>
  <dcterms:modified xsi:type="dcterms:W3CDTF">2020-08-05T12:39:29Z</dcterms:modified>
</cp:coreProperties>
</file>