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10665" r:id="rId3"/>
    <p:sldId id="9002" r:id="rId4"/>
    <p:sldId id="10666" r:id="rId5"/>
    <p:sldId id="10667" r:id="rId6"/>
    <p:sldId id="10663" r:id="rId7"/>
    <p:sldId id="260" r:id="rId8"/>
    <p:sldId id="9006" r:id="rId9"/>
    <p:sldId id="10668" r:id="rId10"/>
    <p:sldId id="10669" r:id="rId11"/>
    <p:sldId id="10672" r:id="rId12"/>
    <p:sldId id="10664" r:id="rId13"/>
    <p:sldId id="257" r:id="rId14"/>
    <p:sldId id="10671" r:id="rId15"/>
    <p:sldId id="106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-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07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5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114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2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7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4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9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2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8255-FE2E-4AF0-90BB-E9B264DE3D4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5158-43C3-4B70-BA39-60C42B1FA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1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049762-1474-4BEA-A82D-D3E65DB7B5C1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6FC96B9-F646-4FD8-95EF-F8CDA53EF5E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939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microsoft.com/office/2007/relationships/hdphoto" Target="../media/hdphoto1.wdp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DC0CDD34-455E-4188-B6E6-C57A40E43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8B2A-A340-4E12-81DD-049DBDC62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9528" y="639097"/>
            <a:ext cx="5973544" cy="3686015"/>
          </a:xfrm>
        </p:spPr>
        <p:txBody>
          <a:bodyPr>
            <a:normAutofit/>
          </a:bodyPr>
          <a:lstStyle/>
          <a:p>
            <a:pPr algn="r"/>
            <a:r>
              <a:rPr lang="en-US" sz="7200" b="1" dirty="0"/>
              <a:t>Thoughts on Marketing in  VUCA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C6A4F5-4CAD-4C39-A635-5E1499A40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509634"/>
            <a:ext cx="5691691" cy="1238616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Chris WULFF-CAESAR</a:t>
            </a:r>
          </a:p>
          <a:p>
            <a:pPr algn="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ADVAN CMCO Forum</a:t>
            </a:r>
          </a:p>
          <a:p>
            <a:pPr algn="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  <a:r>
              <a:rPr lang="en-US" sz="20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August 2020</a:t>
            </a:r>
          </a:p>
        </p:txBody>
      </p:sp>
      <p:cxnSp>
        <p:nvCxnSpPr>
          <p:cNvPr id="20" name="Straight Connector 11">
            <a:extLst>
              <a:ext uri="{FF2B5EF4-FFF2-40B4-BE49-F238E27FC236}">
                <a16:creationId xmlns:a16="http://schemas.microsoft.com/office/drawing/2014/main" id="{381C2058-47F2-4937-AFC4-04B58EC1A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3">
            <a:extLst>
              <a:ext uri="{FF2B5EF4-FFF2-40B4-BE49-F238E27FC236}">
                <a16:creationId xmlns:a16="http://schemas.microsoft.com/office/drawing/2014/main" id="{4B0E089E-E773-40BF-B966-E1B54156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16A56A1B-DB74-41DA-B78B-0C762EE7B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2C93D8-542D-46BC-BD66-72E8A6C2C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13704" cy="630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7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5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D367C-30D8-4865-A583-DFDBBB081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492" y="880047"/>
            <a:ext cx="7263853" cy="52481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B4DE85-A05B-4CD9-BCE3-59B6BE56E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67867"/>
            <a:ext cx="11430000" cy="6429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3716B-259F-41BD-85E9-62FBD04F7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990" y="1549116"/>
            <a:ext cx="2643726" cy="36652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D90D71-1DE4-4136-8D11-D7599E6ED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77" y="1528676"/>
            <a:ext cx="2643726" cy="37129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29EBE9-E929-492D-B8B3-C2ACC7001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049" y="1624197"/>
            <a:ext cx="2643726" cy="35901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CA73FC-1547-4359-8213-0AEA0FA5C1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1262" y="1623808"/>
            <a:ext cx="2643726" cy="359016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40C3CFE-BA45-4219-B055-2CC510C90DDF}"/>
              </a:ext>
            </a:extLst>
          </p:cNvPr>
          <p:cNvSpPr/>
          <p:nvPr/>
        </p:nvSpPr>
        <p:spPr>
          <a:xfrm>
            <a:off x="7981406" y="1074450"/>
            <a:ext cx="2459152" cy="399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Easing Lockdown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6F447BE-CD33-4474-BB21-1F71FD1B88A8}"/>
              </a:ext>
            </a:extLst>
          </p:cNvPr>
          <p:cNvSpPr/>
          <p:nvPr/>
        </p:nvSpPr>
        <p:spPr>
          <a:xfrm>
            <a:off x="2468880" y="1042466"/>
            <a:ext cx="2459152" cy="399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Lockdown</a:t>
            </a:r>
          </a:p>
        </p:txBody>
      </p:sp>
    </p:spTree>
    <p:extLst>
      <p:ext uri="{BB962C8B-B14F-4D97-AF65-F5344CB8AC3E}">
        <p14:creationId xmlns:p14="http://schemas.microsoft.com/office/powerpoint/2010/main" val="69195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">
            <a:extLst>
              <a:ext uri="{FF2B5EF4-FFF2-40B4-BE49-F238E27FC236}">
                <a16:creationId xmlns:a16="http://schemas.microsoft.com/office/drawing/2014/main" id="{E15EEB86-1FE9-4DA6-B881-452F74ACDF62}"/>
              </a:ext>
            </a:extLst>
          </p:cNvPr>
          <p:cNvSpPr txBox="1">
            <a:spLocks/>
          </p:cNvSpPr>
          <p:nvPr/>
        </p:nvSpPr>
        <p:spPr>
          <a:xfrm>
            <a:off x="184146" y="2456538"/>
            <a:ext cx="3671793" cy="34480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“…you don’t make the timeline, the virus makes the timeline” </a:t>
            </a:r>
          </a:p>
          <a:p>
            <a:pPr algn="ctr"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algn="ctr"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6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Dr Anthony Stephen </a:t>
            </a:r>
            <a:r>
              <a:rPr lang="en-US" sz="1600" b="1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Fauci</a:t>
            </a:r>
            <a:r>
              <a:rPr lang="en-US" sz="16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6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Director National institute of allergy and infectious diseases (USA)</a:t>
            </a:r>
          </a:p>
        </p:txBody>
      </p:sp>
      <p:pic>
        <p:nvPicPr>
          <p:cNvPr id="2050" name="Picture 2" descr="Fauci: 'You don't make the timeline. The virus makes the timeline ...">
            <a:extLst>
              <a:ext uri="{FF2B5EF4-FFF2-40B4-BE49-F238E27FC236}">
                <a16:creationId xmlns:a16="http://schemas.microsoft.com/office/drawing/2014/main" id="{5C9C00E4-5657-4BA3-87B8-EB62B3783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" r="25714"/>
          <a:stretch/>
        </p:blipFill>
        <p:spPr bwMode="auto">
          <a:xfrm>
            <a:off x="4088672" y="10"/>
            <a:ext cx="809764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2">
            <a:extLst>
              <a:ext uri="{FF2B5EF4-FFF2-40B4-BE49-F238E27FC236}">
                <a16:creationId xmlns:a16="http://schemas.microsoft.com/office/drawing/2014/main" id="{EE517D91-0F3B-41AD-AF1B-D84F07E9CD79}"/>
              </a:ext>
            </a:extLst>
          </p:cNvPr>
          <p:cNvSpPr txBox="1">
            <a:spLocks noChangeArrowheads="1"/>
          </p:cNvSpPr>
          <p:nvPr/>
        </p:nvSpPr>
        <p:spPr>
          <a:xfrm>
            <a:off x="511474" y="198222"/>
            <a:ext cx="8999537" cy="457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GB" altLang="en-NG" sz="2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956C0-DA22-4A46-AA6E-0E07228EB791}"/>
              </a:ext>
            </a:extLst>
          </p:cNvPr>
          <p:cNvSpPr/>
          <p:nvPr/>
        </p:nvSpPr>
        <p:spPr>
          <a:xfrm>
            <a:off x="56542" y="198222"/>
            <a:ext cx="3927002" cy="13680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spc="-50" dirty="0">
                <a:solidFill>
                  <a:srgbClr val="FFFFFF"/>
                </a:solidFill>
              </a:rPr>
              <a:t>The quote below epitomizes all we know about operating in a VUCA environment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3460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50FE8-042F-4CB2-A7C8-60B76F7DDCBB}"/>
              </a:ext>
            </a:extLst>
          </p:cNvPr>
          <p:cNvSpPr txBox="1">
            <a:spLocks/>
          </p:cNvSpPr>
          <p:nvPr/>
        </p:nvSpPr>
        <p:spPr>
          <a:xfrm>
            <a:off x="2761903" y="1032881"/>
            <a:ext cx="2069529" cy="6158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0648" tIns="30648" rIns="30648" bIns="30648" rtlCol="0">
            <a:spAutoFit/>
          </a:bodyPr>
          <a:lstStyle/>
          <a:p>
            <a:pPr marL="0" marR="0" lvl="0" indent="0" algn="ctr" defTabSz="10214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Country’s Revenue impacted by declining oil prices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00D0B-5029-424E-806F-66B022A7D79D}"/>
              </a:ext>
            </a:extLst>
          </p:cNvPr>
          <p:cNvSpPr txBox="1"/>
          <p:nvPr/>
        </p:nvSpPr>
        <p:spPr>
          <a:xfrm>
            <a:off x="2761903" y="3945099"/>
            <a:ext cx="2043625" cy="569726"/>
          </a:xfrm>
          <a:prstGeom prst="rect">
            <a:avLst/>
          </a:prstGeom>
          <a:noFill/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erdana"/>
              </a:defRPr>
            </a:lvl1pPr>
          </a:lstStyle>
          <a:p>
            <a:r>
              <a:rPr lang="en-US" sz="1100" dirty="0"/>
              <a:t>Oil price at $44 below Budget’20 Benchmark of $57.</a:t>
            </a:r>
          </a:p>
        </p:txBody>
      </p:sp>
      <p:pic>
        <p:nvPicPr>
          <p:cNvPr id="7" name="Picture 90" descr="Oil prices down in Asia Wednesday early trade due to firmer U.S. ...">
            <a:extLst>
              <a:ext uri="{FF2B5EF4-FFF2-40B4-BE49-F238E27FC236}">
                <a16:creationId xmlns:a16="http://schemas.microsoft.com/office/drawing/2014/main" id="{385EB46F-16E4-4A7E-A5CB-8314C38B5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914" y="2095180"/>
            <a:ext cx="2211506" cy="160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28F05E-3C56-4473-84A9-E6F01E9C90FF}"/>
              </a:ext>
            </a:extLst>
          </p:cNvPr>
          <p:cNvSpPr txBox="1"/>
          <p:nvPr/>
        </p:nvSpPr>
        <p:spPr>
          <a:xfrm>
            <a:off x="9878206" y="3932152"/>
            <a:ext cx="1974251" cy="908280"/>
          </a:xfrm>
          <a:prstGeom prst="rect">
            <a:avLst/>
          </a:prstGeom>
          <a:noFill/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erdana"/>
              </a:defRPr>
            </a:lvl1pPr>
          </a:lstStyle>
          <a:p>
            <a:r>
              <a:rPr lang="ha-Latn-NG" sz="1100" dirty="0"/>
              <a:t>Turnaround time per truck from port to warehouse (25km) </a:t>
            </a:r>
            <a:endParaRPr lang="en-US" sz="1100" dirty="0"/>
          </a:p>
          <a:p>
            <a:r>
              <a:rPr lang="en-US" sz="1100" dirty="0"/>
              <a:t>I</a:t>
            </a:r>
            <a:r>
              <a:rPr lang="ha-Latn-NG" sz="1100" dirty="0"/>
              <a:t>ncreases from 21 days to 45days</a:t>
            </a:r>
            <a:endParaRPr lang="en-GB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4003B4-4A44-4102-9FA6-D6380094E36E}"/>
              </a:ext>
            </a:extLst>
          </p:cNvPr>
          <p:cNvSpPr txBox="1">
            <a:spLocks/>
          </p:cNvSpPr>
          <p:nvPr/>
        </p:nvSpPr>
        <p:spPr>
          <a:xfrm>
            <a:off x="9850388" y="1217547"/>
            <a:ext cx="1872783" cy="24656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0648" tIns="30648" rIns="30648" bIns="30648" rtlCol="0">
            <a:spAutoFit/>
          </a:bodyPr>
          <a:lstStyle/>
          <a:p>
            <a:pPr marL="0" marR="0" lvl="0" indent="0" algn="ctr" defTabSz="10214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Port congestion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0C3DD5-24C0-47EE-BD9D-951739BEA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388" y="2035792"/>
            <a:ext cx="2029888" cy="17007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51275C-D33E-44F7-B756-A5DCCF7C1124}"/>
              </a:ext>
            </a:extLst>
          </p:cNvPr>
          <p:cNvSpPr txBox="1">
            <a:spLocks/>
          </p:cNvSpPr>
          <p:nvPr/>
        </p:nvSpPr>
        <p:spPr>
          <a:xfrm>
            <a:off x="7452611" y="1209167"/>
            <a:ext cx="2204008" cy="4312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0648" tIns="30648" rIns="30648" bIns="30648" rtlCol="0">
            <a:spAutoFit/>
          </a:bodyPr>
          <a:lstStyle/>
          <a:p>
            <a:pPr marL="0" marR="0" lvl="0" indent="0" algn="ctr" defTabSz="10214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a-Latn-NG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Food inflation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 is higher than core inflation.</a:t>
            </a:r>
            <a:endParaRPr kumimoji="0" lang="ha-Latn-N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317976-1ADA-47DD-8766-A8BB40A32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611" y="2057001"/>
            <a:ext cx="2204008" cy="17007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03299A-7949-4C1F-855A-A8E67AEBDD8F}"/>
              </a:ext>
            </a:extLst>
          </p:cNvPr>
          <p:cNvSpPr txBox="1"/>
          <p:nvPr/>
        </p:nvSpPr>
        <p:spPr>
          <a:xfrm>
            <a:off x="7452611" y="3945099"/>
            <a:ext cx="2204007" cy="569726"/>
          </a:xfrm>
          <a:prstGeom prst="rect">
            <a:avLst/>
          </a:prstGeom>
          <a:noFill/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erdana"/>
              </a:defRPr>
            </a:lvl1pPr>
          </a:lstStyle>
          <a:p>
            <a:r>
              <a:rPr lang="ha-Latn-NG" sz="1100" dirty="0"/>
              <a:t>Up to 1</a:t>
            </a:r>
            <a:r>
              <a:rPr lang="en-US" sz="1100" dirty="0"/>
              <a:t>5.03</a:t>
            </a:r>
            <a:r>
              <a:rPr lang="ha-Latn-NG" sz="1100" dirty="0"/>
              <a:t>% in </a:t>
            </a:r>
            <a:r>
              <a:rPr lang="en-US" sz="1100" dirty="0"/>
              <a:t>April’20</a:t>
            </a:r>
            <a:r>
              <a:rPr lang="ha-Latn-NG" sz="1100" dirty="0"/>
              <a:t> </a:t>
            </a:r>
          </a:p>
          <a:p>
            <a:r>
              <a:rPr lang="en-GB" sz="1100" dirty="0"/>
              <a:t>Upward trend since Q3 of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CF14B9-9430-4D98-8C6A-38827246C875}"/>
              </a:ext>
            </a:extLst>
          </p:cNvPr>
          <p:cNvSpPr txBox="1"/>
          <p:nvPr/>
        </p:nvSpPr>
        <p:spPr>
          <a:xfrm>
            <a:off x="395279" y="3862134"/>
            <a:ext cx="2179054" cy="1805064"/>
          </a:xfrm>
          <a:prstGeom prst="rect">
            <a:avLst/>
          </a:prstGeom>
          <a:noFill/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algn="ctr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171450" marR="0" lvl="0" indent="-171450" algn="l" defTabSz="102145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Lockdown &amp; Curfews</a:t>
            </a:r>
          </a:p>
          <a:p>
            <a:pPr marL="171450" marR="0" lvl="0" indent="-171450" algn="l" defTabSz="102145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Social Distancing</a:t>
            </a:r>
          </a:p>
          <a:p>
            <a:pPr marL="171450" marR="0" lvl="0" indent="-171450" algn="l" defTabSz="102145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Supply Chain disruptions impacting raw &amp; packaging materials sourcing &amp; logistics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4F46F3-474D-4C78-82C2-CEE7C64DF4DD}"/>
              </a:ext>
            </a:extLst>
          </p:cNvPr>
          <p:cNvGrpSpPr/>
          <p:nvPr/>
        </p:nvGrpSpPr>
        <p:grpSpPr>
          <a:xfrm>
            <a:off x="444291" y="2035792"/>
            <a:ext cx="2020516" cy="1723569"/>
            <a:chOff x="444290" y="2008082"/>
            <a:chExt cx="2471359" cy="19278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ED5155-DC5D-4109-86D9-CB5CFDEBE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968" r="33453" b="6789"/>
            <a:stretch/>
          </p:blipFill>
          <p:spPr>
            <a:xfrm>
              <a:off x="444290" y="2008082"/>
              <a:ext cx="2471359" cy="192781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7C03D46-90AF-4823-A891-4CB213D6F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4290" y="2047019"/>
              <a:ext cx="757725" cy="664461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871D991-917E-4701-8A18-F28CECFD79CB}"/>
              </a:ext>
            </a:extLst>
          </p:cNvPr>
          <p:cNvSpPr txBox="1">
            <a:spLocks/>
          </p:cNvSpPr>
          <p:nvPr/>
        </p:nvSpPr>
        <p:spPr>
          <a:xfrm>
            <a:off x="395278" y="1262420"/>
            <a:ext cx="2069529" cy="30811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0648" tIns="30648" rIns="30648" bIns="30648" rtlCol="0">
            <a:spAutoFit/>
          </a:bodyPr>
          <a:lstStyle/>
          <a:p>
            <a:pPr marL="0" marR="0" lvl="0" indent="0" algn="ctr" defTabSz="10214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COVID-19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66A0F2E5-CAB8-4D56-BBD1-D2C9BA821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83" y="5667198"/>
            <a:ext cx="9764093" cy="466451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n-US" sz="2400" b="1" dirty="0"/>
              <a:t>Nigerian businesses  (and our consumers) are at the  epicenter of this VUCA environment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F06311-4739-47DF-B6BC-66382652607E}"/>
              </a:ext>
            </a:extLst>
          </p:cNvPr>
          <p:cNvSpPr txBox="1"/>
          <p:nvPr/>
        </p:nvSpPr>
        <p:spPr>
          <a:xfrm>
            <a:off x="5198290" y="3872086"/>
            <a:ext cx="1974251" cy="1077557"/>
          </a:xfrm>
          <a:prstGeom prst="rect">
            <a:avLst/>
          </a:prstGeom>
          <a:noFill/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erdana"/>
              </a:defRPr>
            </a:lvl1pPr>
          </a:lstStyle>
          <a:p>
            <a:r>
              <a:rPr lang="en-US" sz="1100" dirty="0"/>
              <a:t>CBN Rate up to N360/$. I&amp;E at N388/$.</a:t>
            </a:r>
          </a:p>
          <a:p>
            <a:r>
              <a:rPr lang="en-US" sz="1100" dirty="0"/>
              <a:t>Parallel market as high as N460/$</a:t>
            </a:r>
            <a:r>
              <a:rPr lang="ha-Latn-NG" sz="1100" dirty="0"/>
              <a:t>. </a:t>
            </a:r>
            <a:endParaRPr lang="en-US" sz="1100" dirty="0"/>
          </a:p>
          <a:p>
            <a:endParaRPr lang="en-US" sz="1100" dirty="0"/>
          </a:p>
          <a:p>
            <a:r>
              <a:rPr lang="ha-Latn-NG" sz="1100" dirty="0"/>
              <a:t>2014 rate was N150</a:t>
            </a:r>
            <a:r>
              <a:rPr lang="en-US" sz="1100" dirty="0"/>
              <a:t>/$</a:t>
            </a:r>
            <a:r>
              <a:rPr lang="ha-Latn-NG" sz="1100" dirty="0"/>
              <a:t> </a:t>
            </a:r>
            <a:endParaRPr lang="en-GB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6BAC63-48B7-4F7C-ACD4-67779C69C852}"/>
              </a:ext>
            </a:extLst>
          </p:cNvPr>
          <p:cNvSpPr txBox="1">
            <a:spLocks/>
          </p:cNvSpPr>
          <p:nvPr/>
        </p:nvSpPr>
        <p:spPr>
          <a:xfrm>
            <a:off x="5103673" y="1200865"/>
            <a:ext cx="1984653" cy="4312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0648" tIns="30648" rIns="30648" bIns="30648" rtlCol="0">
            <a:spAutoFit/>
          </a:bodyPr>
          <a:lstStyle>
            <a:defPPr>
              <a:defRPr lang="en-US"/>
            </a:defPPr>
            <a:lvl1pPr marR="0" lvl="0" indent="0" algn="ctr" defTabSz="10214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erdana"/>
              </a:defRPr>
            </a:lvl1pPr>
          </a:lstStyle>
          <a:p>
            <a:r>
              <a:rPr lang="en-GB" dirty="0"/>
              <a:t>Rising FX rates and availability</a:t>
            </a:r>
          </a:p>
        </p:txBody>
      </p:sp>
      <p:pic>
        <p:nvPicPr>
          <p:cNvPr id="26" name="Picture 95" descr="Dollar Moving Up High-Res Stock Photo - Getty Images">
            <a:extLst>
              <a:ext uri="{FF2B5EF4-FFF2-40B4-BE49-F238E27FC236}">
                <a16:creationId xmlns:a16="http://schemas.microsoft.com/office/drawing/2014/main" id="{0816977E-2F1F-4924-B243-B53D29A86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96" y="2105528"/>
            <a:ext cx="2029888" cy="160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5B1FB2B-ED44-403A-9E1A-5D5A213A67A5}"/>
              </a:ext>
            </a:extLst>
          </p:cNvPr>
          <p:cNvSpPr/>
          <p:nvPr/>
        </p:nvSpPr>
        <p:spPr>
          <a:xfrm>
            <a:off x="-1" y="8138"/>
            <a:ext cx="8699864" cy="8625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Nigeria - Facing reality (its more than just the pandemic)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0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(some thoughts from my experiences)</a:t>
            </a:r>
          </a:p>
        </p:txBody>
      </p:sp>
    </p:spTree>
    <p:extLst>
      <p:ext uri="{BB962C8B-B14F-4D97-AF65-F5344CB8AC3E}">
        <p14:creationId xmlns:p14="http://schemas.microsoft.com/office/powerpoint/2010/main" val="1327989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7084F8-4191-4E2B-BD25-34437E629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E10DAF-F4D6-426D-83CC-05822EDF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36767B-F124-4603-B203-7CF5DA528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42D841F-832D-4107-8C59-9EEB9D44B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07FB71-1763-46DC-81CC-C3881F875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66615-FFF9-4620-AEA2-8227ED2A11D2}"/>
              </a:ext>
            </a:extLst>
          </p:cNvPr>
          <p:cNvSpPr/>
          <p:nvPr/>
        </p:nvSpPr>
        <p:spPr>
          <a:xfrm>
            <a:off x="129207" y="5102703"/>
            <a:ext cx="11422711" cy="8229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62500" lnSpcReduction="200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en-US" sz="5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Marketing must be a lighthouse to steer business through the storm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301766-4FC1-4D1E-A32B-4ACB5A64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89"/>
          <a:stretch/>
        </p:blipFill>
        <p:spPr>
          <a:xfrm>
            <a:off x="634275" y="677333"/>
            <a:ext cx="7710796" cy="38910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CCA59A-5631-473F-8B96-80C84694D2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57" r="10748" b="1"/>
          <a:stretch/>
        </p:blipFill>
        <p:spPr>
          <a:xfrm>
            <a:off x="8470900" y="677333"/>
            <a:ext cx="3081019" cy="389104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E08CE7-12A8-4140-A16B-FF6028D8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350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5C48D08-AE97-4888-987F-3E3DB61B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0E23E-9022-4929-B297-EB2777CDBB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EA13D49-A035-49E1-BB8D-29A21D921C8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5603" y="999535"/>
            <a:ext cx="5494337" cy="157003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/>
              </a:rPr>
              <a:t>“…like lighthouses, our activities as marketers needs to shine the right light to guide </a:t>
            </a:r>
            <a:r>
              <a:rPr lang="en-US" sz="2000" u="sng" dirty="0">
                <a:solidFill>
                  <a:schemeClr val="tx1"/>
                </a:solidFill>
                <a:latin typeface="Calibri" panose="020F0502020204030204"/>
              </a:rPr>
              <a:t>ALL</a:t>
            </a:r>
            <a:r>
              <a:rPr lang="en-US" sz="2000" dirty="0">
                <a:solidFill>
                  <a:schemeClr val="tx1"/>
                </a:solidFill>
                <a:latin typeface="Calibri" panose="020F0502020204030204"/>
              </a:rPr>
              <a:t> our consumers to the safe port of our businesses during VUCA times”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/>
              </a:rPr>
              <a:t>		</a:t>
            </a:r>
            <a:r>
              <a:rPr lang="en-GB" altLang="en-US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332E1F-C644-46C7-97A5-C75CCDCEF727}"/>
              </a:ext>
            </a:extLst>
          </p:cNvPr>
          <p:cNvGrpSpPr/>
          <p:nvPr/>
        </p:nvGrpSpPr>
        <p:grpSpPr>
          <a:xfrm>
            <a:off x="789425" y="2734890"/>
            <a:ext cx="5134298" cy="3443219"/>
            <a:chOff x="1210930" y="1158154"/>
            <a:chExt cx="8872870" cy="5606785"/>
          </a:xfrm>
        </p:grpSpPr>
        <p:pic>
          <p:nvPicPr>
            <p:cNvPr id="1026" name="Picture 2" descr="Image result for Map of Nigeria plain">
              <a:extLst>
                <a:ext uri="{FF2B5EF4-FFF2-40B4-BE49-F238E27FC236}">
                  <a16:creationId xmlns:a16="http://schemas.microsoft.com/office/drawing/2014/main" id="{036B3105-E824-462C-9F44-F1A1378DE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0930" y="1172984"/>
              <a:ext cx="8012017" cy="5591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68D522C-3A15-44B0-932C-AEAA10B8736F}"/>
                </a:ext>
              </a:extLst>
            </p:cNvPr>
            <p:cNvGrpSpPr/>
            <p:nvPr/>
          </p:nvGrpSpPr>
          <p:grpSpPr>
            <a:xfrm>
              <a:off x="3327984" y="1158154"/>
              <a:ext cx="6755816" cy="5207466"/>
              <a:chOff x="1595121" y="0"/>
              <a:chExt cx="7762240" cy="6200879"/>
            </a:xfrm>
          </p:grpSpPr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992B0034-FFDF-4236-8343-1FB4E10B4CBB}"/>
                  </a:ext>
                </a:extLst>
              </p:cNvPr>
              <p:cNvSpPr/>
              <p:nvPr/>
            </p:nvSpPr>
            <p:spPr>
              <a:xfrm>
                <a:off x="1595121" y="0"/>
                <a:ext cx="7762240" cy="6200879"/>
              </a:xfrm>
              <a:prstGeom prst="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05725C6-389A-4057-8050-79A16A62A72B}"/>
                  </a:ext>
                </a:extLst>
              </p:cNvPr>
              <p:cNvSpPr/>
              <p:nvPr/>
            </p:nvSpPr>
            <p:spPr>
              <a:xfrm>
                <a:off x="7869668" y="406192"/>
                <a:ext cx="1350249" cy="8620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5%</a:t>
                </a: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TOP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1B9A11F-FBDA-4733-BD8E-71980C630064}"/>
                  </a:ext>
                </a:extLst>
              </p:cNvPr>
              <p:cNvSpPr/>
              <p:nvPr/>
            </p:nvSpPr>
            <p:spPr>
              <a:xfrm>
                <a:off x="7898477" y="1747928"/>
                <a:ext cx="1269918" cy="14287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E6F72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30%</a:t>
                </a: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 </a:t>
                </a: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MOP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2A341F-4F36-43FD-A87D-4BF9FDA4FB63}"/>
                  </a:ext>
                </a:extLst>
              </p:cNvPr>
              <p:cNvSpPr/>
              <p:nvPr/>
            </p:nvSpPr>
            <p:spPr>
              <a:xfrm>
                <a:off x="7923464" y="3623328"/>
                <a:ext cx="1244933" cy="20526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E6F72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65%</a:t>
                </a: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E6F72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BOP</a:t>
                </a: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E6F72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29355" rtl="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E6F72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=/&lt;$2 </a:t>
                </a:r>
              </a:p>
            </p:txBody>
          </p: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C45F0F4-CAE1-408C-B67E-C2CE0E97DD9B}"/>
                </a:ext>
              </a:extLst>
            </p:cNvPr>
            <p:cNvCxnSpPr>
              <a:cxnSpLocks/>
            </p:cNvCxnSpPr>
            <p:nvPr/>
          </p:nvCxnSpPr>
          <p:spPr>
            <a:xfrm>
              <a:off x="2631593" y="2354797"/>
              <a:ext cx="6636193" cy="94113"/>
            </a:xfrm>
            <a:prstGeom prst="line">
              <a:avLst/>
            </a:prstGeom>
            <a:ln w="571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44F61BD-45DA-4218-955D-1C10E87090F0}"/>
                </a:ext>
              </a:extLst>
            </p:cNvPr>
            <p:cNvCxnSpPr>
              <a:cxnSpLocks/>
            </p:cNvCxnSpPr>
            <p:nvPr/>
          </p:nvCxnSpPr>
          <p:spPr>
            <a:xfrm>
              <a:off x="2586754" y="3957461"/>
              <a:ext cx="6636193" cy="53473"/>
            </a:xfrm>
            <a:prstGeom prst="line">
              <a:avLst/>
            </a:prstGeom>
            <a:ln w="571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68A269D-1973-4C8B-8CFA-363054E574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751" y="1158241"/>
              <a:ext cx="966949" cy="119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ACB22E49-FE57-492A-A90E-C1BF80CDE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859" y="2448910"/>
              <a:ext cx="1428751" cy="1426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3AF664AB-6059-4F4A-9510-A0C683748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519" y="4254114"/>
              <a:ext cx="2560643" cy="1562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7998FBD-5DC0-42FD-B45A-12E1D2227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93701" y="1158240"/>
              <a:ext cx="920551" cy="1196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4529525-6EBE-41BD-86D8-DBC056CDE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57250" y="2451195"/>
              <a:ext cx="1428751" cy="142875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D3E8BB1-C5B4-49F5-A06B-01ABB6CE7C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7468" r="25167" b="48018"/>
            <a:stretch/>
          </p:blipFill>
          <p:spPr>
            <a:xfrm>
              <a:off x="2631592" y="2448909"/>
              <a:ext cx="1913667" cy="136795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4DEDF4D-7B7A-4CCB-B9D8-43E9B2310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09921" y="4254114"/>
              <a:ext cx="2548712" cy="1649556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E9F684FD-787D-46B9-BE3B-F850DF96D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25530" y="4225702"/>
              <a:ext cx="1786469" cy="1649556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E78DF1A-EDA7-4393-98D6-3E888CDF277B}"/>
              </a:ext>
            </a:extLst>
          </p:cNvPr>
          <p:cNvSpPr/>
          <p:nvPr/>
        </p:nvSpPr>
        <p:spPr>
          <a:xfrm>
            <a:off x="287384" y="200098"/>
            <a:ext cx="11743508" cy="5437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Champion our primary mandate as there is no business without consumers</a:t>
            </a:r>
          </a:p>
        </p:txBody>
      </p:sp>
      <p:pic>
        <p:nvPicPr>
          <p:cNvPr id="30" name="Picture 2" descr="Image result for doyin salami">
            <a:extLst>
              <a:ext uri="{FF2B5EF4-FFF2-40B4-BE49-F238E27FC236}">
                <a16:creationId xmlns:a16="http://schemas.microsoft.com/office/drawing/2014/main" id="{E1EDB746-B983-4406-9395-584E35069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6238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9652" y="1117891"/>
            <a:ext cx="3621094" cy="280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3">
            <a:extLst>
              <a:ext uri="{FF2B5EF4-FFF2-40B4-BE49-F238E27FC236}">
                <a16:creationId xmlns:a16="http://schemas.microsoft.com/office/drawing/2014/main" id="{8DBACAA8-CA0B-4DAF-897D-AF539C2DD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702" y="4294865"/>
            <a:ext cx="4369873" cy="159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rtlCol="0">
            <a:sp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None/>
              <a:defRPr sz="2000">
                <a:latin typeface="Calibri" panose="020F0502020204030204"/>
              </a:defRPr>
            </a:lvl1pPr>
            <a:lvl2pPr marL="38404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6692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4980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32688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GB" altLang="en-US" dirty="0"/>
              <a:t>… “whoever is paying for your good or service to use is your consumer. “</a:t>
            </a:r>
          </a:p>
          <a:p>
            <a:endParaRPr lang="en-GB" altLang="en-US" dirty="0"/>
          </a:p>
          <a:p>
            <a:r>
              <a:rPr lang="en-GB" altLang="en-US" dirty="0" err="1"/>
              <a:t>Doyin</a:t>
            </a:r>
            <a:r>
              <a:rPr lang="en-GB" altLang="en-US" dirty="0"/>
              <a:t> Salami</a:t>
            </a:r>
          </a:p>
        </p:txBody>
      </p:sp>
    </p:spTree>
    <p:extLst>
      <p:ext uri="{BB962C8B-B14F-4D97-AF65-F5344CB8AC3E}">
        <p14:creationId xmlns:p14="http://schemas.microsoft.com/office/powerpoint/2010/main" val="41381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5CED-A640-4D06-AACC-58B4D1DAB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422296"/>
            <a:ext cx="11937999" cy="1049235"/>
          </a:xfr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sz="3200" b="1" dirty="0"/>
              <a:t>Apart from our primary responsibilities, we need to actively use these 6Es to steer consumers to our businesses during extreme times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6705C1-F362-44E5-9064-818D0337FF7B}"/>
              </a:ext>
            </a:extLst>
          </p:cNvPr>
          <p:cNvSpPr txBox="1"/>
          <p:nvPr/>
        </p:nvSpPr>
        <p:spPr>
          <a:xfrm>
            <a:off x="2856325" y="2146196"/>
            <a:ext cx="229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Empathize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1D9C1-4A82-4F8D-9A30-0566A50C4C6D}"/>
              </a:ext>
            </a:extLst>
          </p:cNvPr>
          <p:cNvSpPr txBox="1"/>
          <p:nvPr/>
        </p:nvSpPr>
        <p:spPr>
          <a:xfrm>
            <a:off x="2856325" y="4532609"/>
            <a:ext cx="229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Encourage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4B8714-DDB9-4AA6-9DF8-8CACFDD7CDA2}"/>
              </a:ext>
            </a:extLst>
          </p:cNvPr>
          <p:cNvSpPr txBox="1"/>
          <p:nvPr/>
        </p:nvSpPr>
        <p:spPr>
          <a:xfrm>
            <a:off x="6928702" y="3244334"/>
            <a:ext cx="1970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r>
              <a:rPr lang="en-US" dirty="0"/>
              <a:t>Everyone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D9728-9C31-4D0D-8657-EE18EBD3CD4F}"/>
              </a:ext>
            </a:extLst>
          </p:cNvPr>
          <p:cNvSpPr txBox="1"/>
          <p:nvPr/>
        </p:nvSpPr>
        <p:spPr>
          <a:xfrm>
            <a:off x="7044967" y="4532608"/>
            <a:ext cx="1970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Evolve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C0E88F-92FE-436B-A877-9489E27546CF}"/>
              </a:ext>
            </a:extLst>
          </p:cNvPr>
          <p:cNvSpPr txBox="1"/>
          <p:nvPr/>
        </p:nvSpPr>
        <p:spPr>
          <a:xfrm>
            <a:off x="6928700" y="2235157"/>
            <a:ext cx="1970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r>
              <a:rPr lang="en-US" dirty="0"/>
              <a:t>Entertain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4A586-0859-4FBA-A2FA-153579577BF9}"/>
              </a:ext>
            </a:extLst>
          </p:cNvPr>
          <p:cNvSpPr txBox="1"/>
          <p:nvPr/>
        </p:nvSpPr>
        <p:spPr>
          <a:xfrm>
            <a:off x="2862659" y="3240455"/>
            <a:ext cx="2290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Educate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3C7840-9D24-4859-977F-8892B0F80A5B}"/>
              </a:ext>
            </a:extLst>
          </p:cNvPr>
          <p:cNvSpPr/>
          <p:nvPr/>
        </p:nvSpPr>
        <p:spPr>
          <a:xfrm>
            <a:off x="2116396" y="2202344"/>
            <a:ext cx="584309" cy="43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78E94D-768B-4DEF-BF32-BFAEAF9E9AAD}"/>
              </a:ext>
            </a:extLst>
          </p:cNvPr>
          <p:cNvSpPr/>
          <p:nvPr/>
        </p:nvSpPr>
        <p:spPr>
          <a:xfrm>
            <a:off x="2184702" y="3337075"/>
            <a:ext cx="584309" cy="4301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29B8EE-CA66-4AB2-A24C-1C7023C2D91C}"/>
              </a:ext>
            </a:extLst>
          </p:cNvPr>
          <p:cNvSpPr/>
          <p:nvPr/>
        </p:nvSpPr>
        <p:spPr>
          <a:xfrm>
            <a:off x="2154103" y="4643966"/>
            <a:ext cx="607954" cy="4301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F441E7-7CA7-4154-8656-6F033E05080B}"/>
              </a:ext>
            </a:extLst>
          </p:cNvPr>
          <p:cNvSpPr/>
          <p:nvPr/>
        </p:nvSpPr>
        <p:spPr>
          <a:xfrm>
            <a:off x="6144936" y="2309318"/>
            <a:ext cx="595690" cy="456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/>
              <a:t>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D3D305-0372-44F6-99C8-E243072D075A}"/>
              </a:ext>
            </a:extLst>
          </p:cNvPr>
          <p:cNvSpPr/>
          <p:nvPr/>
        </p:nvSpPr>
        <p:spPr>
          <a:xfrm>
            <a:off x="6144936" y="3385020"/>
            <a:ext cx="595690" cy="456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/>
              <a:t>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A90730-B752-4340-964F-657960D72D45}"/>
              </a:ext>
            </a:extLst>
          </p:cNvPr>
          <p:cNvSpPr/>
          <p:nvPr/>
        </p:nvSpPr>
        <p:spPr>
          <a:xfrm>
            <a:off x="6143418" y="4632793"/>
            <a:ext cx="785282" cy="45244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3049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19F87E-1BEC-41D6-A18B-4A8BD9F8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1389159-7979-4D95-B9EB-1D755589F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12" y="641467"/>
            <a:ext cx="11613814" cy="704559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sz="3200" b="1" dirty="0"/>
              <a:t>Some practical things to focus on in the short term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5061AA-B796-4766-8DE8-05489C786325}"/>
              </a:ext>
            </a:extLst>
          </p:cNvPr>
          <p:cNvSpPr/>
          <p:nvPr/>
        </p:nvSpPr>
        <p:spPr>
          <a:xfrm>
            <a:off x="356653" y="2007901"/>
            <a:ext cx="2206654" cy="95917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Set Communication Guidelines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170E6A4-A65B-498E-A8C8-562A6AD76908}"/>
              </a:ext>
            </a:extLst>
          </p:cNvPr>
          <p:cNvSpPr/>
          <p:nvPr/>
        </p:nvSpPr>
        <p:spPr>
          <a:xfrm>
            <a:off x="2710210" y="2007901"/>
            <a:ext cx="2206654" cy="95917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Responsibly sustain sales in the short term	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8AB60CE-31C5-41B0-B827-D1E2FFA77ACF}"/>
              </a:ext>
            </a:extLst>
          </p:cNvPr>
          <p:cNvSpPr/>
          <p:nvPr/>
        </p:nvSpPr>
        <p:spPr>
          <a:xfrm>
            <a:off x="5040982" y="2007901"/>
            <a:ext cx="2206654" cy="95917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Think Long Term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456F24F-1847-4165-8D34-EAC96F124B74}"/>
              </a:ext>
            </a:extLst>
          </p:cNvPr>
          <p:cNvSpPr/>
          <p:nvPr/>
        </p:nvSpPr>
        <p:spPr>
          <a:xfrm>
            <a:off x="7365477" y="2007901"/>
            <a:ext cx="2206654" cy="95917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Engage all audiences and stakeholders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9ED7C1C-4997-4111-9564-ECD474DD4CE6}"/>
              </a:ext>
            </a:extLst>
          </p:cNvPr>
          <p:cNvSpPr/>
          <p:nvPr/>
        </p:nvSpPr>
        <p:spPr>
          <a:xfrm>
            <a:off x="9689972" y="2007901"/>
            <a:ext cx="2206654" cy="95917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Activate and live your purpose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32EB6-84A3-42FB-AB8A-0A63925C91E8}"/>
              </a:ext>
            </a:extLst>
          </p:cNvPr>
          <p:cNvSpPr txBox="1"/>
          <p:nvPr/>
        </p:nvSpPr>
        <p:spPr>
          <a:xfrm>
            <a:off x="5040982" y="3214536"/>
            <a:ext cx="2206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Empathy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Beware appearing opportunistic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82FA14-C91C-49CF-A916-641DAA2DFBD3}"/>
              </a:ext>
            </a:extLst>
          </p:cNvPr>
          <p:cNvSpPr txBox="1"/>
          <p:nvPr/>
        </p:nvSpPr>
        <p:spPr>
          <a:xfrm>
            <a:off x="361371" y="3214537"/>
            <a:ext cx="22066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Listen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Be you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Be transparent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Keep it simple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Be agile and flexible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BFAD02-41ED-4EA4-8AA1-B9643EFB1F39}"/>
              </a:ext>
            </a:extLst>
          </p:cNvPr>
          <p:cNvSpPr txBox="1"/>
          <p:nvPr/>
        </p:nvSpPr>
        <p:spPr>
          <a:xfrm>
            <a:off x="2701176" y="3214535"/>
            <a:ext cx="22066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Reallocate spend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RTM evolution/      E-commerce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Rise above self serving and transactional interests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Sustain broad reach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86430A-8C54-4FEF-AD82-D7F1F27A0890}"/>
              </a:ext>
            </a:extLst>
          </p:cNvPr>
          <p:cNvSpPr txBox="1"/>
          <p:nvPr/>
        </p:nvSpPr>
        <p:spPr>
          <a:xfrm>
            <a:off x="7380788" y="3214535"/>
            <a:ext cx="23091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Transparent leadership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Stakeholder mapping beyond consumers and customers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Identify opportunities for shared value programs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81A8B1-8C7D-4EDA-8DEA-CDDC7F9EFBF2}"/>
              </a:ext>
            </a:extLst>
          </p:cNvPr>
          <p:cNvSpPr txBox="1"/>
          <p:nvPr/>
        </p:nvSpPr>
        <p:spPr>
          <a:xfrm>
            <a:off x="9823125" y="3168370"/>
            <a:ext cx="20735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/>
              <a:t>Do more, say less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Activate your brand purpose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Not every brand needs to turn a care giver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130E92-FF2C-410E-B406-5CC4439FED8F}"/>
              </a:ext>
            </a:extLst>
          </p:cNvPr>
          <p:cNvSpPr txBox="1"/>
          <p:nvPr/>
        </p:nvSpPr>
        <p:spPr>
          <a:xfrm>
            <a:off x="113122" y="5835192"/>
            <a:ext cx="1847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 WPP</a:t>
            </a:r>
          </a:p>
        </p:txBody>
      </p:sp>
    </p:spTree>
    <p:extLst>
      <p:ext uri="{BB962C8B-B14F-4D97-AF65-F5344CB8AC3E}">
        <p14:creationId xmlns:p14="http://schemas.microsoft.com/office/powerpoint/2010/main" val="56382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04BE6F-41B1-4971-8627-DDDC1149D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4EF465-62AE-47BB-A3B2-2294FC5B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22" y="742207"/>
            <a:ext cx="11035145" cy="65159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400" b="1" dirty="0"/>
              <a:t>Be commercially agile and operationally shrewd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CC921-99E7-48FC-A6B4-083D22C69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590" y="2349731"/>
            <a:ext cx="5517573" cy="3075709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r>
              <a:rPr lang="en-US" sz="2400" dirty="0"/>
              <a:t>The </a:t>
            </a:r>
            <a:r>
              <a:rPr lang="en-US" sz="2400" b="1" u="sng" dirty="0"/>
              <a:t>right people, agencies and partners </a:t>
            </a:r>
            <a:r>
              <a:rPr lang="en-US" sz="2400" dirty="0"/>
              <a:t>always make a difference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r>
              <a:rPr lang="en-US" sz="2400" dirty="0"/>
              <a:t>Let data </a:t>
            </a:r>
            <a:r>
              <a:rPr lang="en-US" sz="2400" b="1" u="sng" dirty="0"/>
              <a:t>create transparency</a:t>
            </a:r>
            <a:r>
              <a:rPr lang="en-US" sz="2400" dirty="0"/>
              <a:t> and guide you to  the “fish”</a:t>
            </a:r>
            <a:endParaRPr lang="en-US" sz="2400" b="1" u="sng" dirty="0"/>
          </a:p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r>
              <a:rPr lang="en-US" sz="2400" b="1" u="sng" dirty="0"/>
              <a:t>Benchmark</a:t>
            </a:r>
            <a:r>
              <a:rPr lang="en-US" sz="2400" dirty="0"/>
              <a:t> all the time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r>
              <a:rPr lang="en-US" sz="2400" dirty="0"/>
              <a:t>Speed up </a:t>
            </a:r>
            <a:r>
              <a:rPr lang="en-US" sz="2400" b="1" u="sng" dirty="0"/>
              <a:t>decision making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r>
              <a:rPr lang="en-US" sz="2400" b="1" u="sng" dirty="0"/>
              <a:t>Learn</a:t>
            </a:r>
            <a:r>
              <a:rPr lang="en-US" sz="2400" dirty="0"/>
              <a:t> and re-emphasize basics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 startAt="6"/>
            </a:pP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804B86-211D-4AA7-8B3F-65CA03D2B18C}"/>
              </a:ext>
            </a:extLst>
          </p:cNvPr>
          <p:cNvCxnSpPr>
            <a:cxnSpLocks/>
          </p:cNvCxnSpPr>
          <p:nvPr/>
        </p:nvCxnSpPr>
        <p:spPr>
          <a:xfrm>
            <a:off x="6206440" y="2107276"/>
            <a:ext cx="0" cy="36769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BDB675-311F-4388-BF14-3C034F82EDEC}"/>
              </a:ext>
            </a:extLst>
          </p:cNvPr>
          <p:cNvSpPr txBox="1">
            <a:spLocks/>
          </p:cNvSpPr>
          <p:nvPr/>
        </p:nvSpPr>
        <p:spPr>
          <a:xfrm>
            <a:off x="457203" y="2349731"/>
            <a:ext cx="5638791" cy="3538451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Ensure the </a:t>
            </a:r>
            <a:r>
              <a:rPr lang="en-US" sz="2400" b="1" u="sng" dirty="0"/>
              <a:t>“science” of marketing”</a:t>
            </a:r>
            <a:r>
              <a:rPr lang="en-US" sz="2400" dirty="0"/>
              <a:t>  practice  leads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Your strategy is in your </a:t>
            </a:r>
            <a:r>
              <a:rPr lang="en-US" sz="2400" b="1" u="sng" dirty="0"/>
              <a:t>product/service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Wield your </a:t>
            </a:r>
            <a:r>
              <a:rPr lang="en-US" sz="2400" b="1" u="sng" dirty="0"/>
              <a:t>pricing</a:t>
            </a:r>
            <a:r>
              <a:rPr lang="en-US" sz="2400" dirty="0"/>
              <a:t> sword with circumspection 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u="sng" dirty="0"/>
              <a:t>A&amp;P</a:t>
            </a:r>
            <a:r>
              <a:rPr lang="en-US" sz="2400" dirty="0"/>
              <a:t> investment is great to have but </a:t>
            </a:r>
            <a:r>
              <a:rPr lang="en-US" sz="2400" b="1" u="sng" dirty="0"/>
              <a:t>not a God given right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Everyone has to become a </a:t>
            </a:r>
            <a:r>
              <a:rPr lang="en-US" sz="2400" b="1" u="sng" dirty="0"/>
              <a:t>front line </a:t>
            </a:r>
            <a:r>
              <a:rPr lang="en-US" sz="2400" dirty="0"/>
              <a:t>person; that’s where </a:t>
            </a:r>
            <a:r>
              <a:rPr lang="en-US" sz="2400" b="1" u="sng" dirty="0"/>
              <a:t>real ideas </a:t>
            </a:r>
            <a:r>
              <a:rPr lang="en-US" sz="2400" dirty="0"/>
              <a:t>and innovation bubble to the surface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b="1" u="sng" dirty="0"/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635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85C29435-9792-45F0-A075-2B4C351B9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EF465-62AE-47BB-A3B2-2294FC5B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252" y="661453"/>
            <a:ext cx="4598126" cy="109679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3400" b="1" dirty="0"/>
              <a:t>Overall, marketers must be guided by business purpose,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121C1A0-5C13-471E-AD18-BF95767F5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CC921-99E7-48FC-A6B4-083D22C69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2137" y="2198914"/>
            <a:ext cx="4598126" cy="3670180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Always think </a:t>
            </a:r>
            <a:r>
              <a:rPr lang="en-US" sz="2400" b="1" dirty="0"/>
              <a:t>Long Term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Rekindle the Basics </a:t>
            </a:r>
            <a:r>
              <a:rPr lang="en-US" sz="2400" dirty="0"/>
              <a:t>in our vocation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Eliminate Waste </a:t>
            </a:r>
            <a:r>
              <a:rPr lang="en-US" sz="2400" dirty="0"/>
              <a:t>with surgical precision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Feed your growth </a:t>
            </a:r>
            <a:r>
              <a:rPr lang="en-US" sz="2400" dirty="0"/>
              <a:t>through cost efficiency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In spite of the environment, have an expansive </a:t>
            </a:r>
            <a:r>
              <a:rPr lang="en-US" sz="2400" b="1" dirty="0"/>
              <a:t>Growth Mindset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F03EDA-D3D9-4DFF-9AC8-0D47F349E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0499E1-77D1-46FE-9976-5632BE52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F21439-5BF4-4B6A-8FA1-6ECD3381A823}"/>
              </a:ext>
            </a:extLst>
          </p:cNvPr>
          <p:cNvSpPr/>
          <p:nvPr/>
        </p:nvSpPr>
        <p:spPr>
          <a:xfrm>
            <a:off x="664027" y="5062019"/>
            <a:ext cx="6346372" cy="51958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Build a holistic appreciation of your business offering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24BCE-EA03-4580-A6B3-FA0B765AD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7" y="628900"/>
            <a:ext cx="6255038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74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0A900F-6656-45A1-AE67-DC84C2228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20" y="643467"/>
            <a:ext cx="10745159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2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65779D-27D9-436E-89F3-B323B0D350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r="4428" b="1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E861898-704D-41B6-9881-E125CF327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13" y="696892"/>
            <a:ext cx="11278636" cy="735825"/>
          </a:xfr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b="1" dirty="0"/>
              <a:t>ADVAN must remain a dependable “Lighthouse” for all of Nigeria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E24788-3E1E-40BB-9BED-6DD88AD7D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564" y="2521527"/>
            <a:ext cx="7898585" cy="3639581"/>
          </a:xfrm>
          <a:noFill/>
        </p:spPr>
        <p:txBody>
          <a:bodyPr>
            <a:normAutofit fontScale="92500"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/>
              <a:t>Visionary Thought Leadership –</a:t>
            </a:r>
            <a:r>
              <a:rPr lang="en-GB" sz="2400" dirty="0"/>
              <a:t>in influencing necessary change in the nation’s marketing space.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/>
              <a:t>Knowledge Sharing and Capacity building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/>
              <a:t>Stakeholder Engagement </a:t>
            </a:r>
            <a:r>
              <a:rPr lang="en-GB" sz="2400" dirty="0"/>
              <a:t>to</a:t>
            </a:r>
            <a:r>
              <a:rPr lang="en-GB" sz="2400" b="1" dirty="0"/>
              <a:t> </a:t>
            </a:r>
            <a:r>
              <a:rPr lang="en-GB" sz="2400" dirty="0"/>
              <a:t>influence Industry policies.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/>
              <a:t>Data, Research</a:t>
            </a:r>
            <a:r>
              <a:rPr lang="en-GB" sz="2400" dirty="0"/>
              <a:t> </a:t>
            </a:r>
            <a:r>
              <a:rPr lang="en-GB" sz="2400" b="1" dirty="0"/>
              <a:t>and Insight </a:t>
            </a:r>
            <a:r>
              <a:rPr lang="en-GB" sz="2400" dirty="0"/>
              <a:t>in advocating for the needed information which aids effective planning 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BEF5CC-BF86-4626-BDCD-F9D2B659F23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512" y="1981877"/>
            <a:ext cx="3241502" cy="4100717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6265E3-DF4D-4588-9924-CDBD1B05BAC0}"/>
              </a:ext>
            </a:extLst>
          </p:cNvPr>
          <p:cNvSpPr/>
          <p:nvPr/>
        </p:nvSpPr>
        <p:spPr>
          <a:xfrm>
            <a:off x="4031673" y="1824635"/>
            <a:ext cx="7204363" cy="57220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3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The  key “Tenets” of ADVAN</a:t>
            </a:r>
          </a:p>
        </p:txBody>
      </p:sp>
    </p:spTree>
    <p:extLst>
      <p:ext uri="{BB962C8B-B14F-4D97-AF65-F5344CB8AC3E}">
        <p14:creationId xmlns:p14="http://schemas.microsoft.com/office/powerpoint/2010/main" val="1604173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301766-4FC1-4D1E-A32B-4ACB5A64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4" r="-1" b="-1"/>
          <a:stretch/>
        </p:blipFill>
        <p:spPr>
          <a:xfrm>
            <a:off x="-2898" y="0"/>
            <a:ext cx="12194898" cy="63203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29B485-DA44-404A-BB25-64C566D5618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79673" y="958145"/>
            <a:ext cx="4515534" cy="450986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CA3082-6140-4217-AB54-D4B19B445F90}"/>
              </a:ext>
            </a:extLst>
          </p:cNvPr>
          <p:cNvSpPr txBox="1">
            <a:spLocks/>
          </p:cNvSpPr>
          <p:nvPr/>
        </p:nvSpPr>
        <p:spPr>
          <a:xfrm>
            <a:off x="321733" y="401259"/>
            <a:ext cx="5449638" cy="556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/>
              <a:t>There will be Winners and Losers</a:t>
            </a:r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2CFAFA-D5E3-463D-B849-6F00D407E656}"/>
              </a:ext>
            </a:extLst>
          </p:cNvPr>
          <p:cNvSpPr txBox="1"/>
          <p:nvPr/>
        </p:nvSpPr>
        <p:spPr>
          <a:xfrm>
            <a:off x="230293" y="958145"/>
            <a:ext cx="5354248" cy="666762"/>
          </a:xfrm>
          <a:prstGeom prst="rect">
            <a:avLst/>
          </a:prstGeom>
        </p:spPr>
        <p:txBody>
          <a:bodyPr vert="horz" lIns="91440" tIns="91440" rIns="91440" bIns="91440" rtlCol="0">
            <a:normAutofit/>
          </a:bodyPr>
          <a:lstStyle/>
          <a:p>
            <a:pPr defTabSz="914400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cap="all" dirty="0"/>
              <a:t>…unless you act fast, remain agile and flexible</a:t>
            </a:r>
          </a:p>
        </p:txBody>
      </p:sp>
    </p:spTree>
    <p:extLst>
      <p:ext uri="{BB962C8B-B14F-4D97-AF65-F5344CB8AC3E}">
        <p14:creationId xmlns:p14="http://schemas.microsoft.com/office/powerpoint/2010/main" val="605594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301766-4FC1-4D1E-A32B-4ACB5A64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4" r="-1" b="-1"/>
          <a:stretch/>
        </p:blipFill>
        <p:spPr>
          <a:xfrm>
            <a:off x="-65190" y="-3384"/>
            <a:ext cx="12234522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166615-FFF9-4620-AEA2-8227ED2A11D2}"/>
              </a:ext>
            </a:extLst>
          </p:cNvPr>
          <p:cNvSpPr/>
          <p:nvPr/>
        </p:nvSpPr>
        <p:spPr>
          <a:xfrm>
            <a:off x="5736170" y="526771"/>
            <a:ext cx="4731026" cy="4267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4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A45AC6-CEE5-4AD2-8DE3-FB782EE08E8E}"/>
              </a:ext>
            </a:extLst>
          </p:cNvPr>
          <p:cNvSpPr/>
          <p:nvPr/>
        </p:nvSpPr>
        <p:spPr>
          <a:xfrm>
            <a:off x="4200306" y="1307782"/>
            <a:ext cx="3697520" cy="98256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The whole world </a:t>
            </a:r>
          </a:p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is in VUCA (not just Nigeria). We have to navigate our own issues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59D980-F850-49C7-8DC1-BC2E5301C93A}"/>
              </a:ext>
            </a:extLst>
          </p:cNvPr>
          <p:cNvSpPr/>
          <p:nvPr/>
        </p:nvSpPr>
        <p:spPr>
          <a:xfrm>
            <a:off x="4174633" y="4445800"/>
            <a:ext cx="3748866" cy="111725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Marketers must guide consumers to the </a:t>
            </a:r>
          </a:p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port of business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1ABD22E-400C-417F-8E4A-885CA89ED4C2}"/>
              </a:ext>
            </a:extLst>
          </p:cNvPr>
          <p:cNvSpPr/>
          <p:nvPr/>
        </p:nvSpPr>
        <p:spPr>
          <a:xfrm>
            <a:off x="4221567" y="2467489"/>
            <a:ext cx="3748866" cy="72891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Face the reality, </a:t>
            </a:r>
          </a:p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not back away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433382-2F76-48F1-BF38-402D0ECC3CC9}"/>
              </a:ext>
            </a:extLst>
          </p:cNvPr>
          <p:cNvSpPr/>
          <p:nvPr/>
        </p:nvSpPr>
        <p:spPr>
          <a:xfrm>
            <a:off x="8184819" y="1307782"/>
            <a:ext cx="3697520" cy="85043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Be guided by your</a:t>
            </a:r>
          </a:p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business purpose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5A14C20-97ED-4D3A-B7F4-0143305AD0CC}"/>
              </a:ext>
            </a:extLst>
          </p:cNvPr>
          <p:cNvSpPr/>
          <p:nvPr/>
        </p:nvSpPr>
        <p:spPr>
          <a:xfrm>
            <a:off x="8257426" y="2378778"/>
            <a:ext cx="3697520" cy="85043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Commercially agile and operationally shrewd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70D753-E05A-40F3-891F-7E6AC641B586}"/>
              </a:ext>
            </a:extLst>
          </p:cNvPr>
          <p:cNvSpPr/>
          <p:nvPr/>
        </p:nvSpPr>
        <p:spPr>
          <a:xfrm>
            <a:off x="8224652" y="3477324"/>
            <a:ext cx="3748866" cy="85043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ADVAN must shine like a lighthouse for all Nigeria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3765F96-3779-4FB4-9A65-154CF2893C28}"/>
              </a:ext>
            </a:extLst>
          </p:cNvPr>
          <p:cNvSpPr/>
          <p:nvPr/>
        </p:nvSpPr>
        <p:spPr>
          <a:xfrm>
            <a:off x="4200306" y="3425616"/>
            <a:ext cx="3748866" cy="7738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4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Champion the consumer. Use the 6Es to steer during VUCA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8AB981-C7E9-4ECA-A639-A3DEA5D99236}"/>
              </a:ext>
            </a:extLst>
          </p:cNvPr>
          <p:cNvSpPr/>
          <p:nvPr/>
        </p:nvSpPr>
        <p:spPr>
          <a:xfrm>
            <a:off x="8231753" y="4540378"/>
            <a:ext cx="3748866" cy="79417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0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Opportunities abound even </a:t>
            </a:r>
          </a:p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en-US" sz="20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in VUCA environments</a:t>
            </a:r>
          </a:p>
        </p:txBody>
      </p:sp>
    </p:spTree>
    <p:extLst>
      <p:ext uri="{BB962C8B-B14F-4D97-AF65-F5344CB8AC3E}">
        <p14:creationId xmlns:p14="http://schemas.microsoft.com/office/powerpoint/2010/main" val="2269628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6E6FEC8-170C-492C-84E0-54394629D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E940A1-B9E0-4C5D-A55E-B19742379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C8E47B-A563-4B44-A9B0-9316605C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2F0B884-A56A-4175-BC15-03AA994F08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/>
          </a:blip>
          <a:srcRect t="9501" b="499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CA634-72F9-42D1-A9C2-579E80BB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 b="1" dirty="0"/>
              <a:t>Thank You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C7D7D77-8DF2-444B-A0BB-15B065195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B7A72AB3-7AC2-4380-8B64-AFC8AC684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4896F5-ADC0-4F92-891D-8AD641242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45763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Widescreen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Retrospect</vt:lpstr>
      <vt:lpstr>Thoughts on Marketing in  VUCA </vt:lpstr>
      <vt:lpstr>PowerPoint Presentation</vt:lpstr>
      <vt:lpstr>PowerPoint Presentation</vt:lpstr>
      <vt:lpstr>Nigerian businesses  (and our consumers) are at the  epicenter of this VUCA environment</vt:lpstr>
      <vt:lpstr>PowerPoint Presentation</vt:lpstr>
      <vt:lpstr>PowerPoint Presentation</vt:lpstr>
      <vt:lpstr>Apart from our primary responsibilities, we need to actively use these 6Es to steer consumers to our businesses during extreme times</vt:lpstr>
      <vt:lpstr>Some practical things to focus on in the short term</vt:lpstr>
      <vt:lpstr>Be commercially agile and operationally shrewd</vt:lpstr>
      <vt:lpstr>Overall, marketers must be guided by business purpose, </vt:lpstr>
      <vt:lpstr>PowerPoint Presentation</vt:lpstr>
      <vt:lpstr>ADVAN must remain a dependable “Lighthouse” for all of Nigeria 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in a VUCA Environment</dc:title>
  <dc:creator>Wulff-Caesar .C. (Chris)</dc:creator>
  <cp:lastModifiedBy>Wulff-Caesar .C. (Chris)</cp:lastModifiedBy>
  <cp:revision>17</cp:revision>
  <dcterms:created xsi:type="dcterms:W3CDTF">2020-08-04T12:56:51Z</dcterms:created>
  <dcterms:modified xsi:type="dcterms:W3CDTF">2020-08-05T13:05:46Z</dcterms:modified>
</cp:coreProperties>
</file>